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66" r:id="rId3"/>
    <p:sldId id="257" r:id="rId4"/>
    <p:sldId id="258" r:id="rId5"/>
    <p:sldId id="259" r:id="rId6"/>
    <p:sldId id="260" r:id="rId7"/>
    <p:sldId id="261" r:id="rId8"/>
    <p:sldId id="262" r:id="rId9"/>
    <p:sldId id="263" r:id="rId10"/>
    <p:sldId id="264" r:id="rId11"/>
    <p:sldId id="265" r:id="rId12"/>
  </p:sldIdLst>
  <p:sldSz cx="14630400" cy="8229600"/>
  <p:notesSz cx="8229600" cy="14630400"/>
  <p:embeddedFontLst>
    <p:embeddedFont>
      <p:font typeface="Calibri" panose="020F0502020204030204" pitchFamily="34" charset="0"/>
      <p:regular r:id="rId14"/>
      <p:bold r:id="rId15"/>
      <p:italic r:id="rId16"/>
      <p:boldItalic r:id="rId17"/>
    </p:embeddedFont>
    <p:embeddedFont>
      <p:font typeface="Roboto" panose="020B0604020202020204" charset="0"/>
      <p:regular r:id="rId18"/>
    </p:embeddedFont>
    <p:embeddedFont>
      <p:font typeface="Raleway" panose="020B0604020202020204" charset="0"/>
      <p:regular r:id="rId19"/>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6" d="100"/>
          <a:sy n="56" d="100"/>
        </p:scale>
        <p:origin x="620"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8-3.svg>
</file>

<file path=ppt/media/image-8-5.svg>
</file>

<file path=ppt/media/image-8-7.svg>
</file>

<file path=ppt/media/image-8-9.svg>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73241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562638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8-7.sv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8-5.svg"/><Relationship Id="rId10" Type="http://schemas.openxmlformats.org/officeDocument/2006/relationships/image" Target="../media/image12.png"/><Relationship Id="rId4" Type="http://schemas.openxmlformats.org/officeDocument/2006/relationships/image" Target="../media/image-8-3.svg"/><Relationship Id="rId9" Type="http://schemas.openxmlformats.org/officeDocument/2006/relationships/image" Target="../media/image-8-9.sv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54429"/>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Principes de Gestalt dans la Visualisation de Données</a:t>
            </a:r>
            <a:endParaRPr lang="en-US" sz="4450" dirty="0"/>
          </a:p>
        </p:txBody>
      </p:sp>
      <p:sp>
        <p:nvSpPr>
          <p:cNvPr id="4" name="Text 1"/>
          <p:cNvSpPr/>
          <p:nvPr/>
        </p:nvSpPr>
        <p:spPr>
          <a:xfrm>
            <a:off x="6280190" y="4812149"/>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Analyse critique et recommandations pour des dashboards plus efficaces.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Text 0"/>
          <p:cNvSpPr/>
          <p:nvPr/>
        </p:nvSpPr>
        <p:spPr>
          <a:xfrm>
            <a:off x="6462713" y="635020"/>
            <a:ext cx="6110764" cy="662226"/>
          </a:xfrm>
          <a:prstGeom prst="rect">
            <a:avLst/>
          </a:prstGeom>
          <a:noFill/>
          <a:ln/>
        </p:spPr>
        <p:txBody>
          <a:bodyPr wrap="none" lIns="0" tIns="0" rIns="0" bIns="0" rtlCol="0" anchor="t"/>
          <a:lstStyle/>
          <a:p>
            <a:pPr marL="0" indent="0" algn="l">
              <a:lnSpc>
                <a:spcPts val="5200"/>
              </a:lnSpc>
              <a:buNone/>
            </a:pPr>
            <a:r>
              <a:rPr lang="en-US" sz="4150" dirty="0">
                <a:solidFill>
                  <a:srgbClr val="1B1B27"/>
                </a:solidFill>
                <a:latin typeface="Raleway" pitchFamily="34" charset="0"/>
                <a:ea typeface="Raleway" pitchFamily="34" charset="-122"/>
                <a:cs typeface="Raleway" pitchFamily="34" charset="-120"/>
              </a:rPr>
              <a:t>Dashboard 2 – Dépenses</a:t>
            </a:r>
            <a:endParaRPr lang="en-US" sz="4150" dirty="0"/>
          </a:p>
        </p:txBody>
      </p:sp>
      <p:sp>
        <p:nvSpPr>
          <p:cNvPr id="4" name="Shape 1"/>
          <p:cNvSpPr/>
          <p:nvPr/>
        </p:nvSpPr>
        <p:spPr>
          <a:xfrm>
            <a:off x="6228040" y="1639491"/>
            <a:ext cx="7660719" cy="1574959"/>
          </a:xfrm>
          <a:prstGeom prst="roundRect">
            <a:avLst>
              <a:gd name="adj" fmla="val 5651"/>
            </a:avLst>
          </a:prstGeom>
          <a:solidFill>
            <a:srgbClr val="FFFFFF">
              <a:alpha val="95000"/>
            </a:srgbClr>
          </a:solidFill>
          <a:ln w="22860">
            <a:solidFill>
              <a:srgbClr val="C7C7D0"/>
            </a:solidFill>
            <a:prstDash val="solid"/>
          </a:ln>
        </p:spPr>
      </p:sp>
      <p:sp>
        <p:nvSpPr>
          <p:cNvPr id="5" name="Text 2"/>
          <p:cNvSpPr/>
          <p:nvPr/>
        </p:nvSpPr>
        <p:spPr>
          <a:xfrm>
            <a:off x="6462713" y="1874163"/>
            <a:ext cx="2648903" cy="331113"/>
          </a:xfrm>
          <a:prstGeom prst="rect">
            <a:avLst/>
          </a:prstGeom>
          <a:noFill/>
          <a:ln/>
        </p:spPr>
        <p:txBody>
          <a:bodyPr wrap="none" lIns="0" tIns="0" rIns="0" bIns="0" rtlCol="0" anchor="t"/>
          <a:lstStyle/>
          <a:p>
            <a:pPr marL="0" indent="0" algn="l">
              <a:lnSpc>
                <a:spcPts val="2600"/>
              </a:lnSpc>
              <a:buNone/>
            </a:pPr>
            <a:r>
              <a:rPr lang="en-US" sz="2050" dirty="0">
                <a:solidFill>
                  <a:srgbClr val="3C3939"/>
                </a:solidFill>
                <a:latin typeface="Raleway" pitchFamily="34" charset="0"/>
                <a:ea typeface="Raleway" pitchFamily="34" charset="-122"/>
                <a:cs typeface="Raleway" pitchFamily="34" charset="-120"/>
              </a:rPr>
              <a:t>Thème</a:t>
            </a:r>
            <a:endParaRPr lang="en-US" sz="2050" dirty="0"/>
          </a:p>
        </p:txBody>
      </p:sp>
      <p:sp>
        <p:nvSpPr>
          <p:cNvPr id="6" name="Text 3"/>
          <p:cNvSpPr/>
          <p:nvPr/>
        </p:nvSpPr>
        <p:spPr>
          <a:xfrm>
            <a:off x="6462713" y="2323981"/>
            <a:ext cx="7191375" cy="655796"/>
          </a:xfrm>
          <a:prstGeom prst="rect">
            <a:avLst/>
          </a:prstGeom>
          <a:noFill/>
          <a:ln/>
        </p:spPr>
        <p:txBody>
          <a:bodyPr wrap="square" lIns="0" tIns="0" rIns="0" bIns="0" rtlCol="0" anchor="t"/>
          <a:lstStyle/>
          <a:p>
            <a:pPr marL="0" indent="0" algn="l">
              <a:lnSpc>
                <a:spcPts val="2550"/>
              </a:lnSpc>
              <a:buNone/>
            </a:pPr>
            <a:r>
              <a:rPr lang="en-US" sz="1650" dirty="0">
                <a:solidFill>
                  <a:srgbClr val="3C3939"/>
                </a:solidFill>
                <a:latin typeface="Roboto" pitchFamily="34" charset="0"/>
                <a:ea typeface="Roboto" pitchFamily="34" charset="-122"/>
                <a:cs typeface="Roboto" pitchFamily="34" charset="-120"/>
              </a:rPr>
              <a:t>Suivi des coûts et structure des dépenses. Comprendre où l'argent est dépensé, son évolution et sa répartition.</a:t>
            </a:r>
            <a:endParaRPr lang="en-US" sz="1650" dirty="0"/>
          </a:p>
        </p:txBody>
      </p:sp>
      <p:sp>
        <p:nvSpPr>
          <p:cNvPr id="7" name="Shape 4"/>
          <p:cNvSpPr/>
          <p:nvPr/>
        </p:nvSpPr>
        <p:spPr>
          <a:xfrm>
            <a:off x="6228040" y="3412331"/>
            <a:ext cx="7660719" cy="1247061"/>
          </a:xfrm>
          <a:prstGeom prst="roundRect">
            <a:avLst>
              <a:gd name="adj" fmla="val 7137"/>
            </a:avLst>
          </a:prstGeom>
          <a:solidFill>
            <a:srgbClr val="FFFFFF">
              <a:alpha val="95000"/>
            </a:srgbClr>
          </a:solidFill>
          <a:ln w="22860">
            <a:solidFill>
              <a:srgbClr val="C7C7D0"/>
            </a:solidFill>
            <a:prstDash val="solid"/>
          </a:ln>
        </p:spPr>
      </p:sp>
      <p:sp>
        <p:nvSpPr>
          <p:cNvPr id="8" name="Text 5"/>
          <p:cNvSpPr/>
          <p:nvPr/>
        </p:nvSpPr>
        <p:spPr>
          <a:xfrm>
            <a:off x="6462713" y="3647003"/>
            <a:ext cx="2648903" cy="331113"/>
          </a:xfrm>
          <a:prstGeom prst="rect">
            <a:avLst/>
          </a:prstGeom>
          <a:noFill/>
          <a:ln/>
        </p:spPr>
        <p:txBody>
          <a:bodyPr wrap="none" lIns="0" tIns="0" rIns="0" bIns="0" rtlCol="0" anchor="t"/>
          <a:lstStyle/>
          <a:p>
            <a:pPr marL="0" indent="0" algn="l">
              <a:lnSpc>
                <a:spcPts val="2600"/>
              </a:lnSpc>
              <a:buNone/>
            </a:pPr>
            <a:r>
              <a:rPr lang="en-US" sz="2050" dirty="0">
                <a:solidFill>
                  <a:srgbClr val="3C3939"/>
                </a:solidFill>
                <a:latin typeface="Raleway" pitchFamily="34" charset="0"/>
                <a:ea typeface="Raleway" pitchFamily="34" charset="-122"/>
                <a:cs typeface="Raleway" pitchFamily="34" charset="-120"/>
              </a:rPr>
              <a:t>Nuage de Points</a:t>
            </a:r>
            <a:endParaRPr lang="en-US" sz="2050" dirty="0"/>
          </a:p>
        </p:txBody>
      </p:sp>
      <p:sp>
        <p:nvSpPr>
          <p:cNvPr id="9" name="Text 6"/>
          <p:cNvSpPr/>
          <p:nvPr/>
        </p:nvSpPr>
        <p:spPr>
          <a:xfrm>
            <a:off x="6462713" y="4096822"/>
            <a:ext cx="7191375" cy="327898"/>
          </a:xfrm>
          <a:prstGeom prst="rect">
            <a:avLst/>
          </a:prstGeom>
          <a:noFill/>
          <a:ln/>
        </p:spPr>
        <p:txBody>
          <a:bodyPr wrap="none" lIns="0" tIns="0" rIns="0" bIns="0" rtlCol="0" anchor="t"/>
          <a:lstStyle/>
          <a:p>
            <a:pPr marL="0" indent="0" algn="l">
              <a:lnSpc>
                <a:spcPts val="2550"/>
              </a:lnSpc>
              <a:buNone/>
            </a:pPr>
            <a:r>
              <a:rPr lang="en-US" sz="1650" dirty="0">
                <a:solidFill>
                  <a:srgbClr val="3C3939"/>
                </a:solidFill>
                <a:latin typeface="Roboto" pitchFamily="34" charset="0"/>
                <a:ea typeface="Roboto" pitchFamily="34" charset="-122"/>
                <a:cs typeface="Roboto" pitchFamily="34" charset="-120"/>
              </a:rPr>
              <a:t>Positionnement des régions selon leur niveau de dépenses.</a:t>
            </a:r>
            <a:endParaRPr lang="en-US" sz="1650" dirty="0"/>
          </a:p>
        </p:txBody>
      </p:sp>
      <p:sp>
        <p:nvSpPr>
          <p:cNvPr id="10" name="Shape 7"/>
          <p:cNvSpPr/>
          <p:nvPr/>
        </p:nvSpPr>
        <p:spPr>
          <a:xfrm>
            <a:off x="6228040" y="4857274"/>
            <a:ext cx="7660719" cy="1247061"/>
          </a:xfrm>
          <a:prstGeom prst="roundRect">
            <a:avLst>
              <a:gd name="adj" fmla="val 7137"/>
            </a:avLst>
          </a:prstGeom>
          <a:solidFill>
            <a:srgbClr val="FFFFFF">
              <a:alpha val="95000"/>
            </a:srgbClr>
          </a:solidFill>
          <a:ln w="22860">
            <a:solidFill>
              <a:srgbClr val="C7C7D0"/>
            </a:solidFill>
            <a:prstDash val="solid"/>
          </a:ln>
        </p:spPr>
      </p:sp>
      <p:sp>
        <p:nvSpPr>
          <p:cNvPr id="11" name="Text 8"/>
          <p:cNvSpPr/>
          <p:nvPr/>
        </p:nvSpPr>
        <p:spPr>
          <a:xfrm>
            <a:off x="6462713" y="5091946"/>
            <a:ext cx="2758916" cy="331113"/>
          </a:xfrm>
          <a:prstGeom prst="rect">
            <a:avLst/>
          </a:prstGeom>
          <a:noFill/>
          <a:ln/>
        </p:spPr>
        <p:txBody>
          <a:bodyPr wrap="none" lIns="0" tIns="0" rIns="0" bIns="0" rtlCol="0" anchor="t"/>
          <a:lstStyle/>
          <a:p>
            <a:pPr marL="0" indent="0" algn="l">
              <a:lnSpc>
                <a:spcPts val="2600"/>
              </a:lnSpc>
              <a:buNone/>
            </a:pPr>
            <a:r>
              <a:rPr lang="en-US" sz="2050" dirty="0">
                <a:solidFill>
                  <a:srgbClr val="3C3939"/>
                </a:solidFill>
                <a:latin typeface="Raleway" pitchFamily="34" charset="0"/>
                <a:ea typeface="Raleway" pitchFamily="34" charset="-122"/>
                <a:cs typeface="Raleway" pitchFamily="34" charset="-120"/>
              </a:rPr>
              <a:t>Graphique en Courbes</a:t>
            </a:r>
            <a:endParaRPr lang="en-US" sz="2050" dirty="0"/>
          </a:p>
        </p:txBody>
      </p:sp>
      <p:sp>
        <p:nvSpPr>
          <p:cNvPr id="12" name="Text 9"/>
          <p:cNvSpPr/>
          <p:nvPr/>
        </p:nvSpPr>
        <p:spPr>
          <a:xfrm>
            <a:off x="6462713" y="5541764"/>
            <a:ext cx="7191375" cy="327898"/>
          </a:xfrm>
          <a:prstGeom prst="rect">
            <a:avLst/>
          </a:prstGeom>
          <a:noFill/>
          <a:ln/>
        </p:spPr>
        <p:txBody>
          <a:bodyPr wrap="none" lIns="0" tIns="0" rIns="0" bIns="0" rtlCol="0" anchor="t"/>
          <a:lstStyle/>
          <a:p>
            <a:pPr marL="0" indent="0" algn="l">
              <a:lnSpc>
                <a:spcPts val="2550"/>
              </a:lnSpc>
              <a:buNone/>
            </a:pPr>
            <a:r>
              <a:rPr lang="en-US" sz="1650" dirty="0">
                <a:solidFill>
                  <a:srgbClr val="3C3939"/>
                </a:solidFill>
                <a:latin typeface="Roboto" pitchFamily="34" charset="0"/>
                <a:ea typeface="Roboto" pitchFamily="34" charset="-122"/>
                <a:cs typeface="Roboto" pitchFamily="34" charset="-120"/>
              </a:rPr>
              <a:t>Suivi des variations des coûts dans le temps.</a:t>
            </a:r>
            <a:endParaRPr lang="en-US" sz="1650" dirty="0"/>
          </a:p>
        </p:txBody>
      </p:sp>
      <p:sp>
        <p:nvSpPr>
          <p:cNvPr id="13" name="Shape 10"/>
          <p:cNvSpPr/>
          <p:nvPr/>
        </p:nvSpPr>
        <p:spPr>
          <a:xfrm>
            <a:off x="6228040" y="6302216"/>
            <a:ext cx="7660719" cy="1247061"/>
          </a:xfrm>
          <a:prstGeom prst="roundRect">
            <a:avLst>
              <a:gd name="adj" fmla="val 7137"/>
            </a:avLst>
          </a:prstGeom>
          <a:solidFill>
            <a:srgbClr val="FFFFFF">
              <a:alpha val="95000"/>
            </a:srgbClr>
          </a:solidFill>
          <a:ln w="22860">
            <a:solidFill>
              <a:srgbClr val="C7C7D0"/>
            </a:solidFill>
            <a:prstDash val="solid"/>
          </a:ln>
        </p:spPr>
      </p:sp>
      <p:sp>
        <p:nvSpPr>
          <p:cNvPr id="14" name="Text 11"/>
          <p:cNvSpPr/>
          <p:nvPr/>
        </p:nvSpPr>
        <p:spPr>
          <a:xfrm>
            <a:off x="6462713" y="6536888"/>
            <a:ext cx="2650331" cy="331113"/>
          </a:xfrm>
          <a:prstGeom prst="rect">
            <a:avLst/>
          </a:prstGeom>
          <a:noFill/>
          <a:ln/>
        </p:spPr>
        <p:txBody>
          <a:bodyPr wrap="none" lIns="0" tIns="0" rIns="0" bIns="0" rtlCol="0" anchor="t"/>
          <a:lstStyle/>
          <a:p>
            <a:pPr marL="0" indent="0" algn="l">
              <a:lnSpc>
                <a:spcPts val="2600"/>
              </a:lnSpc>
              <a:buNone/>
            </a:pPr>
            <a:r>
              <a:rPr lang="en-US" sz="2050" dirty="0">
                <a:solidFill>
                  <a:srgbClr val="3C3939"/>
                </a:solidFill>
                <a:latin typeface="Raleway" pitchFamily="34" charset="0"/>
                <a:ea typeface="Raleway" pitchFamily="34" charset="-122"/>
                <a:cs typeface="Raleway" pitchFamily="34" charset="-120"/>
              </a:rPr>
              <a:t>Diagramme Circulaire</a:t>
            </a:r>
            <a:endParaRPr lang="en-US" sz="2050" dirty="0"/>
          </a:p>
        </p:txBody>
      </p:sp>
      <p:sp>
        <p:nvSpPr>
          <p:cNvPr id="15" name="Text 12"/>
          <p:cNvSpPr/>
          <p:nvPr/>
        </p:nvSpPr>
        <p:spPr>
          <a:xfrm>
            <a:off x="6462713" y="6986707"/>
            <a:ext cx="7191375" cy="327898"/>
          </a:xfrm>
          <a:prstGeom prst="rect">
            <a:avLst/>
          </a:prstGeom>
          <a:noFill/>
          <a:ln/>
        </p:spPr>
        <p:txBody>
          <a:bodyPr wrap="none" lIns="0" tIns="0" rIns="0" bIns="0" rtlCol="0" anchor="t"/>
          <a:lstStyle/>
          <a:p>
            <a:pPr marL="0" indent="0" algn="l">
              <a:lnSpc>
                <a:spcPts val="2550"/>
              </a:lnSpc>
              <a:buNone/>
            </a:pPr>
            <a:r>
              <a:rPr lang="en-US" sz="1650" dirty="0">
                <a:solidFill>
                  <a:srgbClr val="3C3939"/>
                </a:solidFill>
                <a:latin typeface="Roboto" pitchFamily="34" charset="0"/>
                <a:ea typeface="Roboto" pitchFamily="34" charset="-122"/>
                <a:cs typeface="Roboto" pitchFamily="34" charset="-120"/>
              </a:rPr>
              <a:t>Vision globale de la structure des coûts par catégorie.</a:t>
            </a:r>
            <a:endParaRPr lang="en-US" sz="1650" dirty="0"/>
          </a:p>
        </p:txBody>
      </p:sp>
      <p:pic>
        <p:nvPicPr>
          <p:cNvPr id="1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1596271" y="472321"/>
            <a:ext cx="7528560" cy="518041"/>
          </a:xfrm>
          <a:prstGeom prst="rect">
            <a:avLst/>
          </a:prstGeom>
          <a:noFill/>
          <a:ln/>
        </p:spPr>
        <p:txBody>
          <a:bodyPr wrap="none" lIns="0" tIns="0" rIns="0" bIns="0" rtlCol="0" anchor="t"/>
          <a:lstStyle/>
          <a:p>
            <a:pPr marL="0" indent="0" algn="l">
              <a:lnSpc>
                <a:spcPts val="4050"/>
              </a:lnSpc>
              <a:buNone/>
            </a:pPr>
            <a:r>
              <a:rPr lang="en-US" sz="3250" dirty="0">
                <a:solidFill>
                  <a:srgbClr val="1B1B27"/>
                </a:solidFill>
                <a:latin typeface="Raleway" pitchFamily="34" charset="0"/>
                <a:ea typeface="Raleway" pitchFamily="34" charset="-122"/>
                <a:cs typeface="Raleway" pitchFamily="34" charset="-120"/>
              </a:rPr>
              <a:t>Synthèse Comparative des Dashboards</a:t>
            </a:r>
            <a:endParaRPr lang="en-US" sz="3250" dirty="0"/>
          </a:p>
        </p:txBody>
      </p:sp>
      <p:sp>
        <p:nvSpPr>
          <p:cNvPr id="3" name="Shape 1"/>
          <p:cNvSpPr/>
          <p:nvPr/>
        </p:nvSpPr>
        <p:spPr>
          <a:xfrm>
            <a:off x="1476970" y="1172051"/>
            <a:ext cx="7531656" cy="6219468"/>
          </a:xfrm>
          <a:prstGeom prst="roundRect">
            <a:avLst>
              <a:gd name="adj" fmla="val 1919"/>
            </a:avLst>
          </a:prstGeom>
          <a:solidFill>
            <a:srgbClr val="1B1B27">
              <a:alpha val="95000"/>
            </a:srgbClr>
          </a:solidFill>
          <a:ln/>
        </p:spPr>
      </p:sp>
      <p:sp>
        <p:nvSpPr>
          <p:cNvPr id="4" name="Text 2"/>
          <p:cNvSpPr/>
          <p:nvPr/>
        </p:nvSpPr>
        <p:spPr>
          <a:xfrm>
            <a:off x="1642705" y="1777365"/>
            <a:ext cx="2072045" cy="258961"/>
          </a:xfrm>
          <a:prstGeom prst="rect">
            <a:avLst/>
          </a:prstGeom>
          <a:noFill/>
          <a:ln/>
        </p:spPr>
        <p:txBody>
          <a:bodyPr wrap="none" lIns="0" tIns="0" rIns="0" bIns="0" rtlCol="0" anchor="t"/>
          <a:lstStyle/>
          <a:p>
            <a:pPr marL="0" indent="0" algn="l">
              <a:lnSpc>
                <a:spcPts val="2000"/>
              </a:lnSpc>
              <a:buNone/>
            </a:pPr>
            <a:r>
              <a:rPr lang="en-US" sz="1600" dirty="0">
                <a:solidFill>
                  <a:srgbClr val="FFFFFF"/>
                </a:solidFill>
                <a:latin typeface="Raleway" pitchFamily="34" charset="0"/>
                <a:ea typeface="Raleway" pitchFamily="34" charset="-122"/>
                <a:cs typeface="Raleway" pitchFamily="34" charset="-120"/>
              </a:rPr>
              <a:t>Dashboard Revenus</a:t>
            </a:r>
            <a:endParaRPr lang="en-US" sz="1600" dirty="0"/>
          </a:p>
        </p:txBody>
      </p:sp>
      <p:sp>
        <p:nvSpPr>
          <p:cNvPr id="5" name="Text 3"/>
          <p:cNvSpPr/>
          <p:nvPr/>
        </p:nvSpPr>
        <p:spPr>
          <a:xfrm>
            <a:off x="1642705" y="2157413"/>
            <a:ext cx="7200186" cy="458867"/>
          </a:xfrm>
          <a:prstGeom prst="rect">
            <a:avLst/>
          </a:prstGeom>
          <a:noFill/>
          <a:ln/>
        </p:spPr>
        <p:txBody>
          <a:bodyPr wrap="square" lIns="0" tIns="0" rIns="0" bIns="0" rtlCol="0" anchor="t"/>
          <a:lstStyle/>
          <a:p>
            <a:pPr marL="0" indent="0" algn="l">
              <a:lnSpc>
                <a:spcPts val="1800"/>
              </a:lnSpc>
              <a:buNone/>
            </a:pPr>
            <a:r>
              <a:rPr lang="en-US" sz="1300" dirty="0">
                <a:solidFill>
                  <a:srgbClr val="FFFFFF"/>
                </a:solidFill>
                <a:latin typeface="Roboto" pitchFamily="34" charset="0"/>
                <a:ea typeface="Roboto" pitchFamily="34" charset="-122"/>
                <a:cs typeface="Roboto" pitchFamily="34" charset="-120"/>
              </a:rPr>
              <a:t>Orienté performance et croissance, avec des graphes de comparaison, d'évolution et de répartition des revenus.</a:t>
            </a:r>
            <a:endParaRPr lang="en-US" sz="1300" dirty="0"/>
          </a:p>
        </p:txBody>
      </p:sp>
      <p:sp>
        <p:nvSpPr>
          <p:cNvPr id="7" name="Text 4"/>
          <p:cNvSpPr/>
          <p:nvPr/>
        </p:nvSpPr>
        <p:spPr>
          <a:xfrm>
            <a:off x="9301282" y="1293138"/>
            <a:ext cx="2072045" cy="258961"/>
          </a:xfrm>
          <a:prstGeom prst="rect">
            <a:avLst/>
          </a:prstGeom>
          <a:noFill/>
          <a:ln/>
        </p:spPr>
        <p:txBody>
          <a:bodyPr wrap="none" lIns="0" tIns="0" rIns="0" bIns="0" rtlCol="0" anchor="t"/>
          <a:lstStyle/>
          <a:p>
            <a:pPr marL="0" indent="0" algn="l">
              <a:lnSpc>
                <a:spcPts val="2000"/>
              </a:lnSpc>
              <a:buNone/>
            </a:pPr>
            <a:r>
              <a:rPr lang="en-US" sz="1600" dirty="0">
                <a:solidFill>
                  <a:srgbClr val="1B1B27"/>
                </a:solidFill>
                <a:latin typeface="Raleway" pitchFamily="34" charset="0"/>
                <a:ea typeface="Raleway" pitchFamily="34" charset="-122"/>
                <a:cs typeface="Raleway" pitchFamily="34" charset="-120"/>
              </a:rPr>
              <a:t>Dashboard Dépenses</a:t>
            </a:r>
            <a:endParaRPr lang="en-US" sz="1600" dirty="0"/>
          </a:p>
        </p:txBody>
      </p:sp>
      <p:sp>
        <p:nvSpPr>
          <p:cNvPr id="8" name="Text 5"/>
          <p:cNvSpPr/>
          <p:nvPr/>
        </p:nvSpPr>
        <p:spPr>
          <a:xfrm>
            <a:off x="9301282" y="1673185"/>
            <a:ext cx="3740348" cy="458867"/>
          </a:xfrm>
          <a:prstGeom prst="rect">
            <a:avLst/>
          </a:prstGeom>
          <a:noFill/>
          <a:ln/>
        </p:spPr>
        <p:txBody>
          <a:bodyPr wrap="square" lIns="0" tIns="0" rIns="0" bIns="0" rtlCol="0" anchor="t"/>
          <a:lstStyle/>
          <a:p>
            <a:pPr marL="0" indent="0" algn="l">
              <a:lnSpc>
                <a:spcPts val="1800"/>
              </a:lnSpc>
              <a:buNone/>
            </a:pPr>
            <a:r>
              <a:rPr lang="en-US" sz="1300" dirty="0">
                <a:solidFill>
                  <a:srgbClr val="3C3939"/>
                </a:solidFill>
                <a:latin typeface="Roboto" pitchFamily="34" charset="0"/>
                <a:ea typeface="Roboto" pitchFamily="34" charset="-122"/>
                <a:cs typeface="Roboto" pitchFamily="34" charset="-120"/>
              </a:rPr>
              <a:t>Orienté contrôle des dépenses, mettant l'accent sur la distribution et l'évolution des coûts.</a:t>
            </a:r>
            <a:endParaRPr lang="en-US" sz="1300" dirty="0"/>
          </a:p>
        </p:txBody>
      </p:sp>
      <p:sp>
        <p:nvSpPr>
          <p:cNvPr id="10" name="Text 6"/>
          <p:cNvSpPr/>
          <p:nvPr/>
        </p:nvSpPr>
        <p:spPr>
          <a:xfrm>
            <a:off x="1596271" y="7527727"/>
            <a:ext cx="11437858" cy="229433"/>
          </a:xfrm>
          <a:prstGeom prst="rect">
            <a:avLst/>
          </a:prstGeom>
          <a:noFill/>
          <a:ln/>
        </p:spPr>
        <p:txBody>
          <a:bodyPr wrap="none" lIns="0" tIns="0" rIns="0" bIns="0" rtlCol="0" anchor="t"/>
          <a:lstStyle/>
          <a:p>
            <a:pPr marL="0" indent="0" algn="l">
              <a:lnSpc>
                <a:spcPts val="1800"/>
              </a:lnSpc>
              <a:buNone/>
            </a:pPr>
            <a:r>
              <a:rPr lang="en-US" sz="1300" dirty="0">
                <a:solidFill>
                  <a:srgbClr val="3C3939"/>
                </a:solidFill>
                <a:latin typeface="Roboto" pitchFamily="34" charset="0"/>
                <a:ea typeface="Roboto" pitchFamily="34" charset="-122"/>
                <a:cs typeface="Roboto" pitchFamily="34" charset="-120"/>
              </a:rPr>
              <a:t>Chaque dashboard a une approche distincte pour l'analyse financière.</a:t>
            </a:r>
            <a:endParaRPr lang="en-US" sz="1300" dirty="0"/>
          </a:p>
        </p:txBody>
      </p:sp>
      <p:pic>
        <p:nvPicPr>
          <p:cNvPr id="11" name="Image 0" descr="preencoded.png"/>
          <p:cNvPicPr>
            <a:picLocks noChangeAspect="1"/>
          </p:cNvPicPr>
          <p:nvPr/>
        </p:nvPicPr>
        <p:blipFill>
          <a:blip r:embed="rId3"/>
          <a:stretch>
            <a:fillRect/>
          </a:stretch>
        </p:blipFill>
        <p:spPr>
          <a:xfrm>
            <a:off x="1476970" y="2752488"/>
            <a:ext cx="7531656" cy="4639031"/>
          </a:xfrm>
          <a:prstGeom prst="rect">
            <a:avLst/>
          </a:prstGeom>
        </p:spPr>
      </p:pic>
      <p:pic>
        <p:nvPicPr>
          <p:cNvPr id="12" name="Image 0" descr="preencoded.png"/>
          <p:cNvPicPr>
            <a:picLocks noChangeAspect="1"/>
          </p:cNvPicPr>
          <p:nvPr/>
        </p:nvPicPr>
        <p:blipFill>
          <a:blip r:embed="rId4"/>
          <a:stretch>
            <a:fillRect/>
          </a:stretch>
        </p:blipFill>
        <p:spPr>
          <a:xfrm>
            <a:off x="9124831" y="2752488"/>
            <a:ext cx="5242679" cy="463903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p:cNvPicPr>
            <a:picLocks noChangeAspect="1"/>
          </p:cNvPicPr>
          <p:nvPr/>
        </p:nvPicPr>
        <p:blipFill>
          <a:blip r:embed="rId3"/>
          <a:stretch>
            <a:fillRect/>
          </a:stretch>
        </p:blipFill>
        <p:spPr>
          <a:xfrm>
            <a:off x="0" y="0"/>
            <a:ext cx="14710410" cy="8229600"/>
          </a:xfrm>
          <a:prstGeom prst="rect">
            <a:avLst/>
          </a:prstGeom>
        </p:spPr>
      </p:pic>
    </p:spTree>
    <p:extLst>
      <p:ext uri="{BB962C8B-B14F-4D97-AF65-F5344CB8AC3E}">
        <p14:creationId xmlns:p14="http://schemas.microsoft.com/office/powerpoint/2010/main" val="31611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13303" y="526137"/>
            <a:ext cx="7020163" cy="597932"/>
          </a:xfrm>
          <a:prstGeom prst="rect">
            <a:avLst/>
          </a:prstGeom>
          <a:noFill/>
          <a:ln/>
        </p:spPr>
        <p:txBody>
          <a:bodyPr wrap="none" lIns="0" tIns="0" rIns="0" bIns="0" rtlCol="0" anchor="t"/>
          <a:lstStyle/>
          <a:p>
            <a:pPr marL="0" indent="0" algn="l">
              <a:lnSpc>
                <a:spcPts val="4700"/>
              </a:lnSpc>
              <a:buNone/>
            </a:pPr>
            <a:r>
              <a:rPr lang="en-US" sz="3750" dirty="0">
                <a:solidFill>
                  <a:srgbClr val="1B1B27"/>
                </a:solidFill>
                <a:latin typeface="Raleway" pitchFamily="34" charset="0"/>
                <a:ea typeface="Raleway" pitchFamily="34" charset="-122"/>
                <a:cs typeface="Raleway" pitchFamily="34" charset="-120"/>
              </a:rPr>
              <a:t>D1 (Revenus) - Graphe 1 (Barres)</a:t>
            </a:r>
            <a:endParaRPr lang="en-US" sz="3750" dirty="0"/>
          </a:p>
        </p:txBody>
      </p:sp>
      <p:sp>
        <p:nvSpPr>
          <p:cNvPr id="3" name="Text 1"/>
          <p:cNvSpPr/>
          <p:nvPr/>
        </p:nvSpPr>
        <p:spPr>
          <a:xfrm>
            <a:off x="713303" y="2828449"/>
            <a:ext cx="3378875" cy="298966"/>
          </a:xfrm>
          <a:prstGeom prst="rect">
            <a:avLst/>
          </a:prstGeom>
          <a:noFill/>
          <a:ln/>
        </p:spPr>
        <p:txBody>
          <a:bodyPr wrap="none" lIns="0" tIns="0" rIns="0" bIns="0" rtlCol="0" anchor="t"/>
          <a:lstStyle/>
          <a:p>
            <a:pPr marL="0" indent="0" algn="l">
              <a:lnSpc>
                <a:spcPts val="2350"/>
              </a:lnSpc>
              <a:buNone/>
            </a:pPr>
            <a:r>
              <a:rPr lang="en-US" sz="1850" dirty="0">
                <a:solidFill>
                  <a:srgbClr val="1B1B27"/>
                </a:solidFill>
                <a:latin typeface="Raleway" pitchFamily="34" charset="0"/>
                <a:ea typeface="Raleway" pitchFamily="34" charset="-122"/>
                <a:cs typeface="Raleway" pitchFamily="34" charset="-120"/>
              </a:rPr>
              <a:t>Usage des couleurs par région</a:t>
            </a:r>
            <a:endParaRPr lang="en-US" sz="1850" dirty="0"/>
          </a:p>
        </p:txBody>
      </p:sp>
      <p:sp>
        <p:nvSpPr>
          <p:cNvPr id="4" name="Text 2"/>
          <p:cNvSpPr/>
          <p:nvPr/>
        </p:nvSpPr>
        <p:spPr>
          <a:xfrm>
            <a:off x="713303" y="3288744"/>
            <a:ext cx="4317921" cy="1693069"/>
          </a:xfrm>
          <a:prstGeom prst="rect">
            <a:avLst/>
          </a:prstGeom>
          <a:noFill/>
          <a:ln/>
        </p:spPr>
        <p:txBody>
          <a:bodyPr wrap="square" lIns="0" tIns="0" rIns="0" bIns="0" rtlCol="0" anchor="t"/>
          <a:lstStyle/>
          <a:p>
            <a:pPr marL="0" indent="0" algn="l">
              <a:lnSpc>
                <a:spcPts val="2200"/>
              </a:lnSpc>
              <a:buNone/>
            </a:pPr>
            <a:r>
              <a:rPr lang="en-US" sz="1500" dirty="0">
                <a:solidFill>
                  <a:srgbClr val="3C3939"/>
                </a:solidFill>
                <a:latin typeface="Roboto" pitchFamily="34" charset="0"/>
                <a:ea typeface="Roboto" pitchFamily="34" charset="-122"/>
                <a:cs typeface="Roboto" pitchFamily="34" charset="-120"/>
              </a:rPr>
              <a:t>L'utilisation de multiples couleurs pour des barres représentant des régions déjà identifiées par des libellés viole la loi de similarité. Cela introduit une distinction visuelle inutile, augmentant la charge cognitive sans apporter d'information supplémentaire.</a:t>
            </a:r>
            <a:endParaRPr lang="en-US" sz="1500" dirty="0"/>
          </a:p>
        </p:txBody>
      </p:sp>
      <p:sp>
        <p:nvSpPr>
          <p:cNvPr id="6" name="Shape 3"/>
          <p:cNvSpPr/>
          <p:nvPr/>
        </p:nvSpPr>
        <p:spPr>
          <a:xfrm>
            <a:off x="713303" y="6609755"/>
            <a:ext cx="13203793" cy="1106329"/>
          </a:xfrm>
          <a:prstGeom prst="roundRect">
            <a:avLst>
              <a:gd name="adj" fmla="val 9918"/>
            </a:avLst>
          </a:prstGeom>
          <a:solidFill>
            <a:srgbClr val="FFFFFF">
              <a:alpha val="95000"/>
            </a:srgbClr>
          </a:solidFill>
          <a:ln w="22860">
            <a:solidFill>
              <a:srgbClr val="C7C7D0"/>
            </a:solidFill>
            <a:prstDash val="solid"/>
          </a:ln>
        </p:spPr>
      </p:sp>
      <p:sp>
        <p:nvSpPr>
          <p:cNvPr id="7" name="Shape 4"/>
          <p:cNvSpPr/>
          <p:nvPr/>
        </p:nvSpPr>
        <p:spPr>
          <a:xfrm>
            <a:off x="690443" y="6609755"/>
            <a:ext cx="91440" cy="1106329"/>
          </a:xfrm>
          <a:prstGeom prst="roundRect">
            <a:avLst>
              <a:gd name="adj" fmla="val 87895"/>
            </a:avLst>
          </a:prstGeom>
          <a:solidFill>
            <a:srgbClr val="1B1B27"/>
          </a:solidFill>
          <a:ln/>
        </p:spPr>
      </p:sp>
      <p:sp>
        <p:nvSpPr>
          <p:cNvPr id="8" name="Text 5"/>
          <p:cNvSpPr/>
          <p:nvPr/>
        </p:nvSpPr>
        <p:spPr>
          <a:xfrm>
            <a:off x="996077" y="6823948"/>
            <a:ext cx="2391966" cy="298966"/>
          </a:xfrm>
          <a:prstGeom prst="rect">
            <a:avLst/>
          </a:prstGeom>
          <a:noFill/>
          <a:ln/>
        </p:spPr>
        <p:txBody>
          <a:bodyPr wrap="none" lIns="0" tIns="0" rIns="0" bIns="0" rtlCol="0" anchor="t"/>
          <a:lstStyle/>
          <a:p>
            <a:pPr marL="0" indent="0" algn="l">
              <a:lnSpc>
                <a:spcPts val="2350"/>
              </a:lnSpc>
              <a:buNone/>
            </a:pPr>
            <a:r>
              <a:rPr lang="en-US" sz="1850" dirty="0">
                <a:solidFill>
                  <a:srgbClr val="3C3939"/>
                </a:solidFill>
                <a:latin typeface="Raleway" pitchFamily="34" charset="0"/>
                <a:ea typeface="Raleway" pitchFamily="34" charset="-122"/>
                <a:cs typeface="Raleway" pitchFamily="34" charset="-120"/>
              </a:rPr>
              <a:t>Recommandation</a:t>
            </a:r>
            <a:endParaRPr lang="en-US" sz="1850" dirty="0"/>
          </a:p>
        </p:txBody>
      </p:sp>
      <p:sp>
        <p:nvSpPr>
          <p:cNvPr id="9" name="Text 6"/>
          <p:cNvSpPr/>
          <p:nvPr/>
        </p:nvSpPr>
        <p:spPr>
          <a:xfrm>
            <a:off x="996077" y="7219712"/>
            <a:ext cx="12706826" cy="282178"/>
          </a:xfrm>
          <a:prstGeom prst="rect">
            <a:avLst/>
          </a:prstGeom>
          <a:noFill/>
          <a:ln/>
        </p:spPr>
        <p:txBody>
          <a:bodyPr wrap="none" lIns="0" tIns="0" rIns="0" bIns="0" rtlCol="0" anchor="t"/>
          <a:lstStyle/>
          <a:p>
            <a:pPr marL="0" indent="0" algn="l">
              <a:lnSpc>
                <a:spcPts val="2200"/>
              </a:lnSpc>
              <a:buNone/>
            </a:pPr>
            <a:r>
              <a:rPr lang="en-US" sz="1500" dirty="0">
                <a:solidFill>
                  <a:srgbClr val="3C3939"/>
                </a:solidFill>
                <a:latin typeface="Roboto" pitchFamily="34" charset="0"/>
                <a:ea typeface="Roboto" pitchFamily="34" charset="-122"/>
                <a:cs typeface="Roboto" pitchFamily="34" charset="-120"/>
              </a:rPr>
              <a:t>Uniformiser la couleur des barres (ex: bleu ou gris) et trier les valeurs pour faciliter la lecture et la comparaison.</a:t>
            </a:r>
            <a:endParaRPr lang="en-US" sz="1500" dirty="0"/>
          </a:p>
        </p:txBody>
      </p:sp>
      <p:pic>
        <p:nvPicPr>
          <p:cNvPr id="10" name="Image 0" descr="preencoded.png"/>
          <p:cNvPicPr>
            <a:picLocks noChangeAspect="1"/>
          </p:cNvPicPr>
          <p:nvPr/>
        </p:nvPicPr>
        <p:blipFill>
          <a:blip r:embed="rId3"/>
          <a:stretch>
            <a:fillRect/>
          </a:stretch>
        </p:blipFill>
        <p:spPr>
          <a:xfrm>
            <a:off x="7075170" y="1602700"/>
            <a:ext cx="6841926" cy="452842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92348" y="543997"/>
            <a:ext cx="7307818" cy="618173"/>
          </a:xfrm>
          <a:prstGeom prst="rect">
            <a:avLst/>
          </a:prstGeom>
          <a:noFill/>
          <a:ln/>
        </p:spPr>
        <p:txBody>
          <a:bodyPr wrap="none" lIns="0" tIns="0" rIns="0" bIns="0" rtlCol="0" anchor="t"/>
          <a:lstStyle/>
          <a:p>
            <a:pPr marL="0" indent="0" algn="l">
              <a:lnSpc>
                <a:spcPts val="4850"/>
              </a:lnSpc>
              <a:buNone/>
            </a:pPr>
            <a:r>
              <a:rPr lang="en-US" sz="3850" dirty="0">
                <a:solidFill>
                  <a:srgbClr val="1B1B27"/>
                </a:solidFill>
                <a:latin typeface="Raleway" pitchFamily="34" charset="0"/>
                <a:ea typeface="Raleway" pitchFamily="34" charset="-122"/>
                <a:cs typeface="Raleway" pitchFamily="34" charset="-120"/>
              </a:rPr>
              <a:t>D1 (Revenus) - Graphe (courbes)</a:t>
            </a:r>
            <a:endParaRPr lang="en-US" sz="3850" dirty="0"/>
          </a:p>
        </p:txBody>
      </p:sp>
      <p:sp>
        <p:nvSpPr>
          <p:cNvPr id="4" name="Text 1"/>
          <p:cNvSpPr/>
          <p:nvPr/>
        </p:nvSpPr>
        <p:spPr>
          <a:xfrm>
            <a:off x="9623346" y="2849285"/>
            <a:ext cx="3236357" cy="309086"/>
          </a:xfrm>
          <a:prstGeom prst="rect">
            <a:avLst/>
          </a:prstGeom>
          <a:noFill/>
          <a:ln/>
        </p:spPr>
        <p:txBody>
          <a:bodyPr wrap="none" lIns="0" tIns="0" rIns="0" bIns="0" rtlCol="0" anchor="t"/>
          <a:lstStyle/>
          <a:p>
            <a:pPr marL="0" indent="0" algn="l">
              <a:lnSpc>
                <a:spcPts val="2400"/>
              </a:lnSpc>
              <a:buNone/>
            </a:pPr>
            <a:r>
              <a:rPr lang="en-US" sz="1900" dirty="0">
                <a:solidFill>
                  <a:srgbClr val="1B1B27"/>
                </a:solidFill>
                <a:latin typeface="Raleway" pitchFamily="34" charset="0"/>
                <a:ea typeface="Raleway" pitchFamily="34" charset="-122"/>
                <a:cs typeface="Raleway" pitchFamily="34" charset="-120"/>
              </a:rPr>
              <a:t>Loi de Similarité et Proximité</a:t>
            </a:r>
            <a:endParaRPr lang="en-US" sz="1900" dirty="0"/>
          </a:p>
        </p:txBody>
      </p:sp>
      <p:sp>
        <p:nvSpPr>
          <p:cNvPr id="5" name="Text 2"/>
          <p:cNvSpPr/>
          <p:nvPr/>
        </p:nvSpPr>
        <p:spPr>
          <a:xfrm>
            <a:off x="9623346" y="3330893"/>
            <a:ext cx="4322207" cy="1778079"/>
          </a:xfrm>
          <a:prstGeom prst="rect">
            <a:avLst/>
          </a:prstGeom>
          <a:noFill/>
          <a:ln/>
        </p:spPr>
        <p:txBody>
          <a:bodyPr wrap="square" lIns="0" tIns="0" rIns="0" bIns="0" rtlCol="0" anchor="t"/>
          <a:lstStyle/>
          <a:p>
            <a:pPr marL="0" indent="0" algn="l">
              <a:lnSpc>
                <a:spcPts val="2300"/>
              </a:lnSpc>
              <a:buNone/>
            </a:pPr>
            <a:r>
              <a:rPr lang="en-US" sz="1550" dirty="0">
                <a:solidFill>
                  <a:srgbClr val="3C3939"/>
                </a:solidFill>
                <a:latin typeface="Roboto" pitchFamily="34" charset="0"/>
                <a:ea typeface="Roboto" pitchFamily="34" charset="-122"/>
                <a:cs typeface="Roboto" pitchFamily="34" charset="-120"/>
              </a:rPr>
              <a:t>Des courbes aux couleurs et styles très proches sont regroupées visuellement, rendant l'identification difficile. La petite taille et la densité du graphique, avec des courbes rapprochées et croisées, créent une confusion perceptive.</a:t>
            </a:r>
            <a:endParaRPr lang="en-US" sz="1550" dirty="0"/>
          </a:p>
        </p:txBody>
      </p:sp>
      <p:sp>
        <p:nvSpPr>
          <p:cNvPr id="6" name="Shape 3"/>
          <p:cNvSpPr/>
          <p:nvPr/>
        </p:nvSpPr>
        <p:spPr>
          <a:xfrm>
            <a:off x="669488" y="6691313"/>
            <a:ext cx="45720" cy="1050965"/>
          </a:xfrm>
          <a:prstGeom prst="rect">
            <a:avLst/>
          </a:prstGeom>
          <a:solidFill>
            <a:srgbClr val="1B1B27"/>
          </a:solidFill>
          <a:ln/>
        </p:spPr>
      </p:sp>
      <p:sp>
        <p:nvSpPr>
          <p:cNvPr id="7" name="Text 4"/>
          <p:cNvSpPr/>
          <p:nvPr/>
        </p:nvSpPr>
        <p:spPr>
          <a:xfrm>
            <a:off x="935831" y="6714173"/>
            <a:ext cx="2472690" cy="309086"/>
          </a:xfrm>
          <a:prstGeom prst="rect">
            <a:avLst/>
          </a:prstGeom>
          <a:noFill/>
          <a:ln/>
        </p:spPr>
        <p:txBody>
          <a:bodyPr wrap="none" lIns="0" tIns="0" rIns="0" bIns="0" rtlCol="0" anchor="t"/>
          <a:lstStyle/>
          <a:p>
            <a:pPr marL="0" indent="0" algn="l">
              <a:lnSpc>
                <a:spcPts val="2400"/>
              </a:lnSpc>
              <a:buNone/>
            </a:pPr>
            <a:r>
              <a:rPr lang="en-US" sz="1900" dirty="0">
                <a:solidFill>
                  <a:srgbClr val="3C3939"/>
                </a:solidFill>
                <a:latin typeface="Raleway" pitchFamily="34" charset="0"/>
                <a:ea typeface="Raleway" pitchFamily="34" charset="-122"/>
                <a:cs typeface="Raleway" pitchFamily="34" charset="-120"/>
              </a:rPr>
              <a:t>Correction</a:t>
            </a:r>
            <a:endParaRPr lang="en-US" sz="1900" dirty="0"/>
          </a:p>
        </p:txBody>
      </p:sp>
      <p:sp>
        <p:nvSpPr>
          <p:cNvPr id="8" name="Text 5"/>
          <p:cNvSpPr/>
          <p:nvPr/>
        </p:nvSpPr>
        <p:spPr>
          <a:xfrm>
            <a:off x="935831" y="7126724"/>
            <a:ext cx="13002220" cy="592693"/>
          </a:xfrm>
          <a:prstGeom prst="rect">
            <a:avLst/>
          </a:prstGeom>
          <a:noFill/>
          <a:ln/>
        </p:spPr>
        <p:txBody>
          <a:bodyPr wrap="square" lIns="0" tIns="0" rIns="0" bIns="0" rtlCol="0" anchor="t"/>
          <a:lstStyle/>
          <a:p>
            <a:pPr marL="0" indent="0" algn="l">
              <a:lnSpc>
                <a:spcPts val="2300"/>
              </a:lnSpc>
              <a:buNone/>
            </a:pPr>
            <a:r>
              <a:rPr lang="en-US" sz="1550" dirty="0">
                <a:solidFill>
                  <a:srgbClr val="3C3939"/>
                </a:solidFill>
                <a:latin typeface="Roboto" pitchFamily="34" charset="0"/>
                <a:ea typeface="Roboto" pitchFamily="34" charset="-122"/>
                <a:cs typeface="Roboto" pitchFamily="34" charset="-120"/>
              </a:rPr>
              <a:t>Utiliser des couleurs contrastées, des styles de lignes distincts et/ou des épaisseurs différentes. Réduire la densité du graphique ou agrandir l'espace pour une meilleure lisibilité.</a:t>
            </a:r>
            <a:endParaRPr lang="en-US" sz="1550" dirty="0"/>
          </a:p>
        </p:txBody>
      </p:sp>
      <p:pic>
        <p:nvPicPr>
          <p:cNvPr id="9" name="Image 0" descr="preencoded.png"/>
          <p:cNvPicPr>
            <a:picLocks noChangeAspect="1"/>
          </p:cNvPicPr>
          <p:nvPr/>
        </p:nvPicPr>
        <p:blipFill>
          <a:blip r:embed="rId3"/>
          <a:stretch>
            <a:fillRect/>
          </a:stretch>
        </p:blipFill>
        <p:spPr>
          <a:xfrm>
            <a:off x="715208" y="1588770"/>
            <a:ext cx="7605832" cy="448056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81752" y="535662"/>
            <a:ext cx="6750725" cy="608648"/>
          </a:xfrm>
          <a:prstGeom prst="rect">
            <a:avLst/>
          </a:prstGeom>
          <a:noFill/>
          <a:ln/>
        </p:spPr>
        <p:txBody>
          <a:bodyPr wrap="none" lIns="0" tIns="0" rIns="0" bIns="0" rtlCol="0" anchor="t"/>
          <a:lstStyle/>
          <a:p>
            <a:pPr marL="0" indent="0" algn="l">
              <a:lnSpc>
                <a:spcPts val="4750"/>
              </a:lnSpc>
              <a:buNone/>
            </a:pPr>
            <a:r>
              <a:rPr lang="en-US" sz="3800" dirty="0">
                <a:solidFill>
                  <a:srgbClr val="1B1B27"/>
                </a:solidFill>
                <a:latin typeface="Raleway" pitchFamily="34" charset="0"/>
                <a:ea typeface="Raleway" pitchFamily="34" charset="-122"/>
                <a:cs typeface="Raleway" pitchFamily="34" charset="-120"/>
              </a:rPr>
              <a:t>D1 (Revenus) - Graphe (cercle)</a:t>
            </a:r>
            <a:endParaRPr lang="en-US" sz="3800" dirty="0"/>
          </a:p>
        </p:txBody>
      </p:sp>
      <p:sp>
        <p:nvSpPr>
          <p:cNvPr id="3" name="Text 1"/>
          <p:cNvSpPr/>
          <p:nvPr/>
        </p:nvSpPr>
        <p:spPr>
          <a:xfrm>
            <a:off x="681752" y="2992041"/>
            <a:ext cx="2434828" cy="304324"/>
          </a:xfrm>
          <a:prstGeom prst="rect">
            <a:avLst/>
          </a:prstGeom>
          <a:noFill/>
          <a:ln/>
        </p:spPr>
        <p:txBody>
          <a:bodyPr wrap="none" lIns="0" tIns="0" rIns="0" bIns="0" rtlCol="0" anchor="t"/>
          <a:lstStyle/>
          <a:p>
            <a:pPr marL="0" indent="0" algn="l">
              <a:lnSpc>
                <a:spcPts val="2350"/>
              </a:lnSpc>
              <a:buNone/>
            </a:pPr>
            <a:r>
              <a:rPr lang="en-US" sz="1900" dirty="0">
                <a:solidFill>
                  <a:srgbClr val="1B1B27"/>
                </a:solidFill>
                <a:latin typeface="Raleway" pitchFamily="34" charset="0"/>
                <a:ea typeface="Raleway" pitchFamily="34" charset="-122"/>
                <a:cs typeface="Raleway" pitchFamily="34" charset="-120"/>
              </a:rPr>
              <a:t>Loi de Similarité</a:t>
            </a:r>
            <a:endParaRPr lang="en-US" sz="1900" dirty="0"/>
          </a:p>
        </p:txBody>
      </p:sp>
      <p:sp>
        <p:nvSpPr>
          <p:cNvPr id="4" name="Text 2"/>
          <p:cNvSpPr/>
          <p:nvPr/>
        </p:nvSpPr>
        <p:spPr>
          <a:xfrm>
            <a:off x="681752" y="3463528"/>
            <a:ext cx="4334589" cy="1447800"/>
          </a:xfrm>
          <a:prstGeom prst="rect">
            <a:avLst/>
          </a:prstGeom>
          <a:noFill/>
          <a:ln/>
        </p:spPr>
        <p:txBody>
          <a:bodyPr wrap="square" lIns="0" tIns="0" rIns="0" bIns="0" rtlCol="0" anchor="t"/>
          <a:lstStyle/>
          <a:p>
            <a:pPr marL="0" indent="0" algn="l">
              <a:lnSpc>
                <a:spcPts val="2250"/>
              </a:lnSpc>
              <a:buNone/>
            </a:pPr>
            <a:r>
              <a:rPr lang="en-US" sz="1500" dirty="0">
                <a:solidFill>
                  <a:srgbClr val="3C3939"/>
                </a:solidFill>
                <a:latin typeface="Roboto" pitchFamily="34" charset="0"/>
                <a:ea typeface="Roboto" pitchFamily="34" charset="-122"/>
                <a:cs typeface="Roboto" pitchFamily="34" charset="-120"/>
              </a:rPr>
              <a:t>Des segments de valeurs identiques (ex: Prod C et E à 15%) ont des couleurs différentes, tandis que des couleurs similaires ne correspondent pas toujours à des valeurs proches. Cette incohérence visuelle complique la comparaison des parts.</a:t>
            </a:r>
            <a:endParaRPr lang="en-US" sz="1500" dirty="0"/>
          </a:p>
        </p:txBody>
      </p:sp>
      <p:sp>
        <p:nvSpPr>
          <p:cNvPr id="6" name="Shape 3"/>
          <p:cNvSpPr/>
          <p:nvPr/>
        </p:nvSpPr>
        <p:spPr>
          <a:xfrm>
            <a:off x="681752" y="6679763"/>
            <a:ext cx="13266896" cy="1042868"/>
          </a:xfrm>
          <a:prstGeom prst="roundRect">
            <a:avLst>
              <a:gd name="adj" fmla="val 7845"/>
            </a:avLst>
          </a:prstGeom>
          <a:solidFill>
            <a:srgbClr val="D2D2E0"/>
          </a:solidFill>
          <a:ln/>
        </p:spPr>
      </p:sp>
      <p:pic>
        <p:nvPicPr>
          <p:cNvPr id="7" name="Image 1" descr="preencoded.png"/>
          <p:cNvPicPr>
            <a:picLocks noChangeAspect="1"/>
          </p:cNvPicPr>
          <p:nvPr/>
        </p:nvPicPr>
        <p:blipFill>
          <a:blip r:embed="rId3"/>
          <a:stretch>
            <a:fillRect/>
          </a:stretch>
        </p:blipFill>
        <p:spPr>
          <a:xfrm>
            <a:off x="876538" y="6966109"/>
            <a:ext cx="243483" cy="194786"/>
          </a:xfrm>
          <a:prstGeom prst="rect">
            <a:avLst/>
          </a:prstGeom>
        </p:spPr>
      </p:pic>
      <p:sp>
        <p:nvSpPr>
          <p:cNvPr id="8" name="Text 4"/>
          <p:cNvSpPr/>
          <p:nvPr/>
        </p:nvSpPr>
        <p:spPr>
          <a:xfrm>
            <a:off x="1314807" y="6895624"/>
            <a:ext cx="12439055" cy="579120"/>
          </a:xfrm>
          <a:prstGeom prst="rect">
            <a:avLst/>
          </a:prstGeom>
          <a:noFill/>
          <a:ln/>
        </p:spPr>
        <p:txBody>
          <a:bodyPr wrap="square" lIns="0" tIns="0" rIns="0" bIns="0" rtlCol="0" anchor="t"/>
          <a:lstStyle/>
          <a:p>
            <a:pPr marL="0" indent="0" algn="l">
              <a:lnSpc>
                <a:spcPts val="2250"/>
              </a:lnSpc>
              <a:buNone/>
            </a:pPr>
            <a:r>
              <a:rPr lang="en-US" sz="1500" dirty="0">
                <a:solidFill>
                  <a:srgbClr val="000000"/>
                </a:solidFill>
                <a:latin typeface="Roboto" pitchFamily="34" charset="0"/>
                <a:ea typeface="Roboto" pitchFamily="34" charset="-122"/>
                <a:cs typeface="Roboto" pitchFamily="34" charset="-120"/>
              </a:rPr>
              <a:t>Harmoniser le codage couleur avec les valeurs et renforcer le contraste entre segments de valeurs différentes. Afficher explicitement les pourcentages.</a:t>
            </a:r>
            <a:endParaRPr lang="en-US" sz="1500" dirty="0"/>
          </a:p>
        </p:txBody>
      </p:sp>
      <p:pic>
        <p:nvPicPr>
          <p:cNvPr id="9" name="Image 0" descr="preencoded.png"/>
          <p:cNvPicPr>
            <a:picLocks noChangeAspect="1"/>
          </p:cNvPicPr>
          <p:nvPr/>
        </p:nvPicPr>
        <p:blipFill>
          <a:blip r:embed="rId4"/>
          <a:stretch>
            <a:fillRect/>
          </a:stretch>
        </p:blipFill>
        <p:spPr>
          <a:xfrm>
            <a:off x="7432477" y="1721346"/>
            <a:ext cx="4907161" cy="438138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97944" y="527447"/>
            <a:ext cx="7923133" cy="599242"/>
          </a:xfrm>
          <a:prstGeom prst="rect">
            <a:avLst/>
          </a:prstGeom>
          <a:noFill/>
          <a:ln/>
        </p:spPr>
        <p:txBody>
          <a:bodyPr wrap="none" lIns="0" tIns="0" rIns="0" bIns="0" rtlCol="0" anchor="t"/>
          <a:lstStyle/>
          <a:p>
            <a:pPr marL="0" indent="0" algn="l">
              <a:lnSpc>
                <a:spcPts val="4700"/>
              </a:lnSpc>
              <a:buNone/>
            </a:pPr>
            <a:r>
              <a:rPr lang="en-US" sz="3750" dirty="0">
                <a:solidFill>
                  <a:srgbClr val="1B1B27"/>
                </a:solidFill>
                <a:latin typeface="Raleway" pitchFamily="34" charset="0"/>
                <a:ea typeface="Raleway" pitchFamily="34" charset="-122"/>
                <a:cs typeface="Raleway" pitchFamily="34" charset="-120"/>
              </a:rPr>
              <a:t>D2 (Dépenses) - Graphe 1 (Régional)</a:t>
            </a:r>
            <a:endParaRPr lang="en-US" sz="3750" dirty="0"/>
          </a:p>
        </p:txBody>
      </p:sp>
      <p:sp>
        <p:nvSpPr>
          <p:cNvPr id="4" name="Text 1"/>
          <p:cNvSpPr/>
          <p:nvPr/>
        </p:nvSpPr>
        <p:spPr>
          <a:xfrm>
            <a:off x="9612035" y="2976682"/>
            <a:ext cx="2963347" cy="299680"/>
          </a:xfrm>
          <a:prstGeom prst="rect">
            <a:avLst/>
          </a:prstGeom>
          <a:noFill/>
          <a:ln/>
        </p:spPr>
        <p:txBody>
          <a:bodyPr wrap="none" lIns="0" tIns="0" rIns="0" bIns="0" rtlCol="0" anchor="t"/>
          <a:lstStyle/>
          <a:p>
            <a:pPr marL="0" indent="0" algn="l">
              <a:lnSpc>
                <a:spcPts val="2350"/>
              </a:lnSpc>
              <a:buNone/>
            </a:pPr>
            <a:r>
              <a:rPr lang="en-US" sz="1850" dirty="0">
                <a:solidFill>
                  <a:srgbClr val="1B1B27"/>
                </a:solidFill>
                <a:latin typeface="Raleway" pitchFamily="34" charset="0"/>
                <a:ea typeface="Raleway" pitchFamily="34" charset="-122"/>
                <a:cs typeface="Raleway" pitchFamily="34" charset="-120"/>
              </a:rPr>
              <a:t>Loi Figure/Fond et Clôture</a:t>
            </a:r>
            <a:endParaRPr lang="en-US" sz="1850" dirty="0"/>
          </a:p>
        </p:txBody>
      </p:sp>
      <p:sp>
        <p:nvSpPr>
          <p:cNvPr id="5" name="Text 2"/>
          <p:cNvSpPr/>
          <p:nvPr/>
        </p:nvSpPr>
        <p:spPr>
          <a:xfrm>
            <a:off x="9612035" y="3438525"/>
            <a:ext cx="4327803" cy="1415653"/>
          </a:xfrm>
          <a:prstGeom prst="rect">
            <a:avLst/>
          </a:prstGeom>
          <a:noFill/>
          <a:ln/>
        </p:spPr>
        <p:txBody>
          <a:bodyPr wrap="square" lIns="0" tIns="0" rIns="0" bIns="0" rtlCol="0" anchor="t"/>
          <a:lstStyle/>
          <a:p>
            <a:pPr marL="0" indent="0" algn="l">
              <a:lnSpc>
                <a:spcPts val="2200"/>
              </a:lnSpc>
              <a:buNone/>
            </a:pPr>
            <a:r>
              <a:rPr lang="en-US" sz="1500" dirty="0">
                <a:solidFill>
                  <a:srgbClr val="3C3939"/>
                </a:solidFill>
                <a:latin typeface="Roboto" pitchFamily="34" charset="0"/>
                <a:ea typeface="Roboto" pitchFamily="34" charset="-122"/>
                <a:cs typeface="Roboto" pitchFamily="34" charset="-120"/>
              </a:rPr>
              <a:t>Contraste insuffisant entre les données et le fond, et des cadres trop marqués fragmentent la perception. La distinction figure/fond est faible, et la loi de clôture est violée par des éléments visuels superflus.</a:t>
            </a:r>
            <a:endParaRPr lang="en-US" sz="1500" dirty="0"/>
          </a:p>
        </p:txBody>
      </p:sp>
      <p:sp>
        <p:nvSpPr>
          <p:cNvPr id="6" name="Shape 3"/>
          <p:cNvSpPr/>
          <p:nvPr/>
        </p:nvSpPr>
        <p:spPr>
          <a:xfrm>
            <a:off x="697944" y="6627019"/>
            <a:ext cx="13234392" cy="1078706"/>
          </a:xfrm>
          <a:prstGeom prst="roundRect">
            <a:avLst>
              <a:gd name="adj" fmla="val 7468"/>
            </a:avLst>
          </a:prstGeom>
          <a:solidFill>
            <a:srgbClr val="E1E1EA"/>
          </a:solidFill>
          <a:ln w="7620">
            <a:solidFill>
              <a:srgbClr val="C7C7D0"/>
            </a:solidFill>
            <a:prstDash val="solid"/>
          </a:ln>
        </p:spPr>
      </p:sp>
      <p:sp>
        <p:nvSpPr>
          <p:cNvPr id="7" name="Text 4"/>
          <p:cNvSpPr/>
          <p:nvPr/>
        </p:nvSpPr>
        <p:spPr>
          <a:xfrm>
            <a:off x="897255" y="6826329"/>
            <a:ext cx="2397443" cy="299680"/>
          </a:xfrm>
          <a:prstGeom prst="rect">
            <a:avLst/>
          </a:prstGeom>
          <a:noFill/>
          <a:ln/>
        </p:spPr>
        <p:txBody>
          <a:bodyPr wrap="none" lIns="0" tIns="0" rIns="0" bIns="0" rtlCol="0" anchor="t"/>
          <a:lstStyle/>
          <a:p>
            <a:pPr marL="0" indent="0" algn="l">
              <a:lnSpc>
                <a:spcPts val="2350"/>
              </a:lnSpc>
              <a:buNone/>
            </a:pPr>
            <a:r>
              <a:rPr lang="en-US" sz="1850" dirty="0">
                <a:solidFill>
                  <a:srgbClr val="3C3939"/>
                </a:solidFill>
                <a:latin typeface="Raleway" pitchFamily="34" charset="0"/>
                <a:ea typeface="Raleway" pitchFamily="34" charset="-122"/>
                <a:cs typeface="Raleway" pitchFamily="34" charset="-120"/>
              </a:rPr>
              <a:t>Amélioration</a:t>
            </a:r>
            <a:endParaRPr lang="en-US" sz="1850" dirty="0"/>
          </a:p>
        </p:txBody>
      </p:sp>
      <p:sp>
        <p:nvSpPr>
          <p:cNvPr id="8" name="Text 5"/>
          <p:cNvSpPr/>
          <p:nvPr/>
        </p:nvSpPr>
        <p:spPr>
          <a:xfrm>
            <a:off x="897255" y="7223284"/>
            <a:ext cx="12835771" cy="283131"/>
          </a:xfrm>
          <a:prstGeom prst="rect">
            <a:avLst/>
          </a:prstGeom>
          <a:noFill/>
          <a:ln/>
        </p:spPr>
        <p:txBody>
          <a:bodyPr wrap="none" lIns="0" tIns="0" rIns="0" bIns="0" rtlCol="0" anchor="t"/>
          <a:lstStyle/>
          <a:p>
            <a:pPr marL="0" indent="0" algn="l">
              <a:lnSpc>
                <a:spcPts val="2200"/>
              </a:lnSpc>
              <a:buNone/>
            </a:pPr>
            <a:r>
              <a:rPr lang="en-US" sz="1500" dirty="0">
                <a:solidFill>
                  <a:srgbClr val="3C3939"/>
                </a:solidFill>
                <a:latin typeface="Roboto" pitchFamily="34" charset="0"/>
                <a:ea typeface="Roboto" pitchFamily="34" charset="-122"/>
                <a:cs typeface="Roboto" pitchFamily="34" charset="-120"/>
              </a:rPr>
              <a:t>Réduire la visibilité des éléments de décor, augmenter le contraste des points de données et alléger ou supprimer les cadres fermés.</a:t>
            </a:r>
            <a:endParaRPr lang="en-US" sz="1500" dirty="0"/>
          </a:p>
        </p:txBody>
      </p:sp>
      <p:pic>
        <p:nvPicPr>
          <p:cNvPr id="9" name="Image 0" descr="preencoded.png"/>
          <p:cNvPicPr>
            <a:picLocks noChangeAspect="1"/>
          </p:cNvPicPr>
          <p:nvPr/>
        </p:nvPicPr>
        <p:blipFill>
          <a:blip r:embed="rId3"/>
          <a:stretch>
            <a:fillRect/>
          </a:stretch>
        </p:blipFill>
        <p:spPr>
          <a:xfrm>
            <a:off x="697944" y="1722954"/>
            <a:ext cx="6674406" cy="444103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1306711" y="509349"/>
            <a:ext cx="7126248" cy="544235"/>
          </a:xfrm>
          <a:prstGeom prst="rect">
            <a:avLst/>
          </a:prstGeom>
          <a:noFill/>
          <a:ln/>
        </p:spPr>
        <p:txBody>
          <a:bodyPr wrap="none" lIns="0" tIns="0" rIns="0" bIns="0" rtlCol="0" anchor="t"/>
          <a:lstStyle/>
          <a:p>
            <a:pPr marL="0" indent="0" algn="l">
              <a:lnSpc>
                <a:spcPts val="4250"/>
              </a:lnSpc>
              <a:buNone/>
            </a:pPr>
            <a:r>
              <a:rPr lang="en-US" sz="3400" dirty="0">
                <a:solidFill>
                  <a:srgbClr val="1B1B27"/>
                </a:solidFill>
                <a:latin typeface="Raleway" pitchFamily="34" charset="0"/>
                <a:ea typeface="Raleway" pitchFamily="34" charset="-122"/>
                <a:cs typeface="Raleway" pitchFamily="34" charset="-120"/>
              </a:rPr>
              <a:t>D2 (Dépenses) - Graphe 2 (Produits)</a:t>
            </a:r>
            <a:endParaRPr lang="en-US" sz="3400" dirty="0"/>
          </a:p>
        </p:txBody>
      </p:sp>
      <p:sp>
        <p:nvSpPr>
          <p:cNvPr id="3" name="Text 1"/>
          <p:cNvSpPr/>
          <p:nvPr/>
        </p:nvSpPr>
        <p:spPr>
          <a:xfrm>
            <a:off x="1306711" y="2730698"/>
            <a:ext cx="2176939" cy="272058"/>
          </a:xfrm>
          <a:prstGeom prst="rect">
            <a:avLst/>
          </a:prstGeom>
          <a:noFill/>
          <a:ln/>
        </p:spPr>
        <p:txBody>
          <a:bodyPr wrap="none" lIns="0" tIns="0" rIns="0" bIns="0" rtlCol="0" anchor="t"/>
          <a:lstStyle/>
          <a:p>
            <a:pPr marL="0" indent="0" algn="l">
              <a:lnSpc>
                <a:spcPts val="2100"/>
              </a:lnSpc>
              <a:buNone/>
            </a:pPr>
            <a:r>
              <a:rPr lang="en-US" sz="1700" dirty="0">
                <a:solidFill>
                  <a:srgbClr val="1B1B27"/>
                </a:solidFill>
                <a:latin typeface="Raleway" pitchFamily="34" charset="0"/>
                <a:ea typeface="Raleway" pitchFamily="34" charset="-122"/>
                <a:cs typeface="Raleway" pitchFamily="34" charset="-120"/>
              </a:rPr>
              <a:t>Similarité et Proximité</a:t>
            </a:r>
            <a:endParaRPr lang="en-US" sz="1700" dirty="0"/>
          </a:p>
        </p:txBody>
      </p:sp>
      <p:sp>
        <p:nvSpPr>
          <p:cNvPr id="4" name="Text 2"/>
          <p:cNvSpPr/>
          <p:nvPr/>
        </p:nvSpPr>
        <p:spPr>
          <a:xfrm>
            <a:off x="1306711" y="3136463"/>
            <a:ext cx="3929658" cy="1231702"/>
          </a:xfrm>
          <a:prstGeom prst="rect">
            <a:avLst/>
          </a:prstGeom>
          <a:noFill/>
          <a:ln/>
        </p:spPr>
        <p:txBody>
          <a:bodyPr wrap="square" lIns="0" tIns="0" rIns="0" bIns="0" rtlCol="0" anchor="t"/>
          <a:lstStyle/>
          <a:p>
            <a:pPr marL="0" indent="0" algn="l">
              <a:lnSpc>
                <a:spcPts val="1900"/>
              </a:lnSpc>
              <a:buNone/>
            </a:pPr>
            <a:r>
              <a:rPr lang="en-US" sz="1350" dirty="0">
                <a:solidFill>
                  <a:srgbClr val="3C3939"/>
                </a:solidFill>
                <a:latin typeface="Roboto" pitchFamily="34" charset="0"/>
                <a:ea typeface="Roboto" pitchFamily="34" charset="-122"/>
                <a:cs typeface="Roboto" pitchFamily="34" charset="-120"/>
              </a:rPr>
              <a:t>Les courbes de même couleur et de styles proches sont perçues comme une seule entité, malgré des séries différentes. Leur rapprochement et leurs croisements dans un espace réduit empêchent de suivre chaque courbe distinctement.</a:t>
            </a:r>
            <a:endParaRPr lang="en-US" sz="1350" dirty="0"/>
          </a:p>
        </p:txBody>
      </p:sp>
      <p:sp>
        <p:nvSpPr>
          <p:cNvPr id="6" name="Shape 3"/>
          <p:cNvSpPr/>
          <p:nvPr/>
        </p:nvSpPr>
        <p:spPr>
          <a:xfrm>
            <a:off x="1306711" y="6243042"/>
            <a:ext cx="5941576" cy="1477089"/>
          </a:xfrm>
          <a:prstGeom prst="roundRect">
            <a:avLst>
              <a:gd name="adj" fmla="val 7429"/>
            </a:avLst>
          </a:prstGeom>
          <a:solidFill>
            <a:srgbClr val="FFFFFF">
              <a:alpha val="95000"/>
            </a:srgbClr>
          </a:solidFill>
          <a:ln/>
        </p:spPr>
      </p:sp>
      <p:sp>
        <p:nvSpPr>
          <p:cNvPr id="7" name="Shape 4"/>
          <p:cNvSpPr/>
          <p:nvPr/>
        </p:nvSpPr>
        <p:spPr>
          <a:xfrm>
            <a:off x="1306711" y="6220182"/>
            <a:ext cx="5941576" cy="91440"/>
          </a:xfrm>
          <a:prstGeom prst="roundRect">
            <a:avLst>
              <a:gd name="adj" fmla="val 79994"/>
            </a:avLst>
          </a:prstGeom>
          <a:solidFill>
            <a:srgbClr val="1B1B27"/>
          </a:solidFill>
          <a:ln/>
        </p:spPr>
      </p:sp>
      <p:sp>
        <p:nvSpPr>
          <p:cNvPr id="8" name="Shape 5"/>
          <p:cNvSpPr/>
          <p:nvPr/>
        </p:nvSpPr>
        <p:spPr>
          <a:xfrm>
            <a:off x="4016216" y="5981819"/>
            <a:ext cx="522446" cy="522446"/>
          </a:xfrm>
          <a:prstGeom prst="roundRect">
            <a:avLst>
              <a:gd name="adj" fmla="val 175023"/>
            </a:avLst>
          </a:prstGeom>
          <a:solidFill>
            <a:srgbClr val="1B1B27"/>
          </a:solidFill>
          <a:ln/>
        </p:spPr>
      </p:sp>
      <p:sp>
        <p:nvSpPr>
          <p:cNvPr id="9" name="Text 6"/>
          <p:cNvSpPr/>
          <p:nvPr/>
        </p:nvSpPr>
        <p:spPr>
          <a:xfrm>
            <a:off x="4172903" y="6112431"/>
            <a:ext cx="208955" cy="261223"/>
          </a:xfrm>
          <a:prstGeom prst="rect">
            <a:avLst/>
          </a:prstGeom>
          <a:noFill/>
          <a:ln/>
        </p:spPr>
        <p:txBody>
          <a:bodyPr wrap="none" lIns="0" tIns="0" rIns="0" bIns="0" rtlCol="0" anchor="t"/>
          <a:lstStyle/>
          <a:p>
            <a:pPr marL="0" indent="0" algn="l">
              <a:lnSpc>
                <a:spcPts val="2300"/>
              </a:lnSpc>
              <a:buNone/>
            </a:pPr>
            <a:r>
              <a:rPr lang="en-US" sz="1600" dirty="0">
                <a:solidFill>
                  <a:srgbClr val="FFFFFF"/>
                </a:solidFill>
                <a:latin typeface="Raleway" pitchFamily="34" charset="0"/>
                <a:ea typeface="Raleway" pitchFamily="34" charset="-122"/>
                <a:cs typeface="Raleway" pitchFamily="34" charset="-120"/>
              </a:rPr>
              <a:t>1</a:t>
            </a:r>
            <a:endParaRPr lang="en-US" sz="1600" dirty="0"/>
          </a:p>
        </p:txBody>
      </p:sp>
      <p:sp>
        <p:nvSpPr>
          <p:cNvPr id="10" name="Text 7"/>
          <p:cNvSpPr/>
          <p:nvPr/>
        </p:nvSpPr>
        <p:spPr>
          <a:xfrm>
            <a:off x="1503640" y="6678335"/>
            <a:ext cx="2176939" cy="272058"/>
          </a:xfrm>
          <a:prstGeom prst="rect">
            <a:avLst/>
          </a:prstGeom>
          <a:noFill/>
          <a:ln/>
        </p:spPr>
        <p:txBody>
          <a:bodyPr wrap="none" lIns="0" tIns="0" rIns="0" bIns="0" rtlCol="0" anchor="t"/>
          <a:lstStyle/>
          <a:p>
            <a:pPr marL="0" indent="0" algn="l">
              <a:lnSpc>
                <a:spcPts val="2100"/>
              </a:lnSpc>
              <a:buNone/>
            </a:pPr>
            <a:r>
              <a:rPr lang="en-US" sz="1700" dirty="0">
                <a:solidFill>
                  <a:srgbClr val="3C3939"/>
                </a:solidFill>
                <a:latin typeface="Raleway" pitchFamily="34" charset="0"/>
                <a:ea typeface="Raleway" pitchFamily="34" charset="-122"/>
                <a:cs typeface="Raleway" pitchFamily="34" charset="-120"/>
              </a:rPr>
              <a:t>Différenciation</a:t>
            </a:r>
            <a:endParaRPr lang="en-US" sz="1700" dirty="0"/>
          </a:p>
        </p:txBody>
      </p:sp>
      <p:sp>
        <p:nvSpPr>
          <p:cNvPr id="11" name="Text 8"/>
          <p:cNvSpPr/>
          <p:nvPr/>
        </p:nvSpPr>
        <p:spPr>
          <a:xfrm>
            <a:off x="1503640" y="7030522"/>
            <a:ext cx="5547717" cy="246340"/>
          </a:xfrm>
          <a:prstGeom prst="rect">
            <a:avLst/>
          </a:prstGeom>
          <a:noFill/>
          <a:ln/>
        </p:spPr>
        <p:txBody>
          <a:bodyPr wrap="none" lIns="0" tIns="0" rIns="0" bIns="0" rtlCol="0" anchor="t"/>
          <a:lstStyle/>
          <a:p>
            <a:pPr marL="0" indent="0" algn="l">
              <a:lnSpc>
                <a:spcPts val="1900"/>
              </a:lnSpc>
              <a:buNone/>
            </a:pPr>
            <a:r>
              <a:rPr lang="en-US" sz="1350" dirty="0">
                <a:solidFill>
                  <a:srgbClr val="3C3939"/>
                </a:solidFill>
                <a:latin typeface="Roboto" pitchFamily="34" charset="0"/>
                <a:ea typeface="Roboto" pitchFamily="34" charset="-122"/>
                <a:cs typeface="Roboto" pitchFamily="34" charset="-120"/>
              </a:rPr>
              <a:t>Utiliser des couleurs clairement distinctes et limiter les styles de lignes.</a:t>
            </a:r>
            <a:endParaRPr lang="en-US" sz="1350" dirty="0"/>
          </a:p>
        </p:txBody>
      </p:sp>
      <p:sp>
        <p:nvSpPr>
          <p:cNvPr id="12" name="Shape 9"/>
          <p:cNvSpPr/>
          <p:nvPr/>
        </p:nvSpPr>
        <p:spPr>
          <a:xfrm>
            <a:off x="7381994" y="6243042"/>
            <a:ext cx="5941576" cy="1477089"/>
          </a:xfrm>
          <a:prstGeom prst="roundRect">
            <a:avLst>
              <a:gd name="adj" fmla="val 7429"/>
            </a:avLst>
          </a:prstGeom>
          <a:solidFill>
            <a:srgbClr val="FFFFFF">
              <a:alpha val="95000"/>
            </a:srgbClr>
          </a:solidFill>
          <a:ln/>
        </p:spPr>
      </p:sp>
      <p:sp>
        <p:nvSpPr>
          <p:cNvPr id="13" name="Shape 10"/>
          <p:cNvSpPr/>
          <p:nvPr/>
        </p:nvSpPr>
        <p:spPr>
          <a:xfrm>
            <a:off x="7381994" y="6220182"/>
            <a:ext cx="5941576" cy="91440"/>
          </a:xfrm>
          <a:prstGeom prst="roundRect">
            <a:avLst>
              <a:gd name="adj" fmla="val 79994"/>
            </a:avLst>
          </a:prstGeom>
          <a:solidFill>
            <a:srgbClr val="1B1B27"/>
          </a:solidFill>
          <a:ln/>
        </p:spPr>
      </p:sp>
      <p:sp>
        <p:nvSpPr>
          <p:cNvPr id="14" name="Shape 11"/>
          <p:cNvSpPr/>
          <p:nvPr/>
        </p:nvSpPr>
        <p:spPr>
          <a:xfrm>
            <a:off x="10091499" y="5981819"/>
            <a:ext cx="522446" cy="522446"/>
          </a:xfrm>
          <a:prstGeom prst="roundRect">
            <a:avLst>
              <a:gd name="adj" fmla="val 175023"/>
            </a:avLst>
          </a:prstGeom>
          <a:solidFill>
            <a:srgbClr val="1B1B27"/>
          </a:solidFill>
          <a:ln/>
        </p:spPr>
      </p:sp>
      <p:sp>
        <p:nvSpPr>
          <p:cNvPr id="15" name="Text 12"/>
          <p:cNvSpPr/>
          <p:nvPr/>
        </p:nvSpPr>
        <p:spPr>
          <a:xfrm>
            <a:off x="10248186" y="6112431"/>
            <a:ext cx="208955" cy="261223"/>
          </a:xfrm>
          <a:prstGeom prst="rect">
            <a:avLst/>
          </a:prstGeom>
          <a:noFill/>
          <a:ln/>
        </p:spPr>
        <p:txBody>
          <a:bodyPr wrap="none" lIns="0" tIns="0" rIns="0" bIns="0" rtlCol="0" anchor="t"/>
          <a:lstStyle/>
          <a:p>
            <a:pPr marL="0" indent="0" algn="l">
              <a:lnSpc>
                <a:spcPts val="2300"/>
              </a:lnSpc>
              <a:buNone/>
            </a:pPr>
            <a:r>
              <a:rPr lang="en-US" sz="1600" dirty="0">
                <a:solidFill>
                  <a:srgbClr val="FFFFFF"/>
                </a:solidFill>
                <a:latin typeface="Raleway" pitchFamily="34" charset="0"/>
                <a:ea typeface="Raleway" pitchFamily="34" charset="-122"/>
                <a:cs typeface="Raleway" pitchFamily="34" charset="-120"/>
              </a:rPr>
              <a:t>2</a:t>
            </a:r>
            <a:endParaRPr lang="en-US" sz="1600" dirty="0"/>
          </a:p>
        </p:txBody>
      </p:sp>
      <p:sp>
        <p:nvSpPr>
          <p:cNvPr id="16" name="Text 13"/>
          <p:cNvSpPr/>
          <p:nvPr/>
        </p:nvSpPr>
        <p:spPr>
          <a:xfrm>
            <a:off x="7578923" y="6678335"/>
            <a:ext cx="2176939" cy="272058"/>
          </a:xfrm>
          <a:prstGeom prst="rect">
            <a:avLst/>
          </a:prstGeom>
          <a:noFill/>
          <a:ln/>
        </p:spPr>
        <p:txBody>
          <a:bodyPr wrap="none" lIns="0" tIns="0" rIns="0" bIns="0" rtlCol="0" anchor="t"/>
          <a:lstStyle/>
          <a:p>
            <a:pPr marL="0" indent="0" algn="l">
              <a:lnSpc>
                <a:spcPts val="2100"/>
              </a:lnSpc>
              <a:buNone/>
            </a:pPr>
            <a:r>
              <a:rPr lang="en-US" sz="1700" dirty="0">
                <a:solidFill>
                  <a:srgbClr val="3C3939"/>
                </a:solidFill>
                <a:latin typeface="Raleway" pitchFamily="34" charset="0"/>
                <a:ea typeface="Raleway" pitchFamily="34" charset="-122"/>
                <a:cs typeface="Raleway" pitchFamily="34" charset="-120"/>
              </a:rPr>
              <a:t>Clarté</a:t>
            </a:r>
            <a:endParaRPr lang="en-US" sz="1700" dirty="0"/>
          </a:p>
        </p:txBody>
      </p:sp>
      <p:sp>
        <p:nvSpPr>
          <p:cNvPr id="17" name="Text 14"/>
          <p:cNvSpPr/>
          <p:nvPr/>
        </p:nvSpPr>
        <p:spPr>
          <a:xfrm>
            <a:off x="7578923" y="7030522"/>
            <a:ext cx="5547717" cy="492681"/>
          </a:xfrm>
          <a:prstGeom prst="rect">
            <a:avLst/>
          </a:prstGeom>
          <a:noFill/>
          <a:ln/>
        </p:spPr>
        <p:txBody>
          <a:bodyPr wrap="square" lIns="0" tIns="0" rIns="0" bIns="0" rtlCol="0" anchor="t"/>
          <a:lstStyle/>
          <a:p>
            <a:pPr marL="0" indent="0" algn="l">
              <a:lnSpc>
                <a:spcPts val="1900"/>
              </a:lnSpc>
              <a:buNone/>
            </a:pPr>
            <a:r>
              <a:rPr lang="en-US" sz="1350" dirty="0">
                <a:solidFill>
                  <a:srgbClr val="3C3939"/>
                </a:solidFill>
                <a:latin typeface="Roboto" pitchFamily="34" charset="0"/>
                <a:ea typeface="Roboto" pitchFamily="34" charset="-122"/>
                <a:cs typeface="Roboto" pitchFamily="34" charset="-120"/>
              </a:rPr>
              <a:t>Réduire la densité du graphique ou répartir les séries sur plusieurs graphiques.</a:t>
            </a:r>
            <a:endParaRPr lang="en-US" sz="1350" dirty="0"/>
          </a:p>
        </p:txBody>
      </p:sp>
      <p:pic>
        <p:nvPicPr>
          <p:cNvPr id="18" name="Image 0" descr="preencoded.png"/>
          <p:cNvPicPr>
            <a:picLocks noChangeAspect="1"/>
          </p:cNvPicPr>
          <p:nvPr/>
        </p:nvPicPr>
        <p:blipFill>
          <a:blip r:embed="rId3"/>
          <a:stretch>
            <a:fillRect/>
          </a:stretch>
        </p:blipFill>
        <p:spPr>
          <a:xfrm>
            <a:off x="7381994" y="1229796"/>
            <a:ext cx="5524381" cy="465379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86753" y="655439"/>
            <a:ext cx="9485114" cy="613172"/>
          </a:xfrm>
          <a:prstGeom prst="rect">
            <a:avLst/>
          </a:prstGeom>
          <a:noFill/>
          <a:ln/>
        </p:spPr>
        <p:txBody>
          <a:bodyPr wrap="none" lIns="0" tIns="0" rIns="0" bIns="0" rtlCol="0" anchor="t"/>
          <a:lstStyle/>
          <a:p>
            <a:pPr marL="0" indent="0" algn="l">
              <a:lnSpc>
                <a:spcPts val="4800"/>
              </a:lnSpc>
              <a:buNone/>
            </a:pPr>
            <a:r>
              <a:rPr lang="en-US" sz="3850" dirty="0">
                <a:solidFill>
                  <a:srgbClr val="1B1B27"/>
                </a:solidFill>
                <a:latin typeface="Raleway" pitchFamily="34" charset="0"/>
                <a:ea typeface="Raleway" pitchFamily="34" charset="-122"/>
                <a:cs typeface="Raleway" pitchFamily="34" charset="-120"/>
              </a:rPr>
              <a:t>D2 (Dépenses) - Diagramme (Camembert)</a:t>
            </a:r>
            <a:endParaRPr lang="en-US" sz="3850" dirty="0"/>
          </a:p>
        </p:txBody>
      </p:sp>
      <p:sp>
        <p:nvSpPr>
          <p:cNvPr id="4" name="Text 1"/>
          <p:cNvSpPr/>
          <p:nvPr/>
        </p:nvSpPr>
        <p:spPr>
          <a:xfrm>
            <a:off x="9622393" y="3110746"/>
            <a:ext cx="2842498" cy="306586"/>
          </a:xfrm>
          <a:prstGeom prst="rect">
            <a:avLst/>
          </a:prstGeom>
          <a:noFill/>
          <a:ln/>
        </p:spPr>
        <p:txBody>
          <a:bodyPr wrap="none" lIns="0" tIns="0" rIns="0" bIns="0" rtlCol="0" anchor="t"/>
          <a:lstStyle/>
          <a:p>
            <a:pPr marL="0" indent="0" algn="l">
              <a:lnSpc>
                <a:spcPts val="2400"/>
              </a:lnSpc>
              <a:buNone/>
            </a:pPr>
            <a:r>
              <a:rPr lang="en-US" sz="1900" dirty="0">
                <a:solidFill>
                  <a:srgbClr val="1B1B27"/>
                </a:solidFill>
                <a:latin typeface="Raleway" pitchFamily="34" charset="0"/>
                <a:ea typeface="Raleway" pitchFamily="34" charset="-122"/>
                <a:cs typeface="Raleway" pitchFamily="34" charset="-120"/>
              </a:rPr>
              <a:t>Figure/Fond et Similarité</a:t>
            </a:r>
            <a:endParaRPr lang="en-US" sz="1900" dirty="0"/>
          </a:p>
        </p:txBody>
      </p:sp>
      <p:sp>
        <p:nvSpPr>
          <p:cNvPr id="5" name="Text 2"/>
          <p:cNvSpPr/>
          <p:nvPr/>
        </p:nvSpPr>
        <p:spPr>
          <a:xfrm>
            <a:off x="9622393" y="3586996"/>
            <a:ext cx="4328755" cy="1463278"/>
          </a:xfrm>
          <a:prstGeom prst="rect">
            <a:avLst/>
          </a:prstGeom>
          <a:noFill/>
          <a:ln/>
        </p:spPr>
        <p:txBody>
          <a:bodyPr wrap="square" lIns="0" tIns="0" rIns="0" bIns="0" rtlCol="0" anchor="t"/>
          <a:lstStyle/>
          <a:p>
            <a:pPr marL="0" indent="0" algn="l">
              <a:lnSpc>
                <a:spcPts val="2300"/>
              </a:lnSpc>
              <a:buNone/>
            </a:pPr>
            <a:r>
              <a:rPr lang="en-US" sz="1500" dirty="0">
                <a:solidFill>
                  <a:srgbClr val="3C3939"/>
                </a:solidFill>
                <a:latin typeface="Roboto" pitchFamily="34" charset="0"/>
                <a:ea typeface="Roboto" pitchFamily="34" charset="-122"/>
                <a:cs typeface="Roboto" pitchFamily="34" charset="-120"/>
              </a:rPr>
              <a:t>Le fond sombre et les segments rouges foncés offrent un contraste insuffisant, rendant les libellés difficiles à lire. Les teintes très proches des segments empêchent une comparaison claire des parts, violant la loi de similarité.</a:t>
            </a:r>
            <a:endParaRPr lang="en-US" sz="1500" dirty="0"/>
          </a:p>
        </p:txBody>
      </p:sp>
      <p:sp>
        <p:nvSpPr>
          <p:cNvPr id="6" name="Shape 3"/>
          <p:cNvSpPr/>
          <p:nvPr/>
        </p:nvSpPr>
        <p:spPr>
          <a:xfrm>
            <a:off x="686753" y="6811923"/>
            <a:ext cx="13256895" cy="762238"/>
          </a:xfrm>
          <a:prstGeom prst="roundRect">
            <a:avLst>
              <a:gd name="adj" fmla="val 10813"/>
            </a:avLst>
          </a:prstGeom>
          <a:solidFill>
            <a:srgbClr val="D2D2E0"/>
          </a:solidFill>
          <a:ln/>
        </p:spPr>
      </p:sp>
      <p:pic>
        <p:nvPicPr>
          <p:cNvPr id="7" name="Image 1" descr="preencoded.png"/>
          <p:cNvPicPr>
            <a:picLocks noChangeAspect="1"/>
          </p:cNvPicPr>
          <p:nvPr/>
        </p:nvPicPr>
        <p:blipFill>
          <a:blip r:embed="rId3"/>
          <a:stretch>
            <a:fillRect/>
          </a:stretch>
        </p:blipFill>
        <p:spPr>
          <a:xfrm>
            <a:off x="882968" y="7098863"/>
            <a:ext cx="245269" cy="196215"/>
          </a:xfrm>
          <a:prstGeom prst="rect">
            <a:avLst/>
          </a:prstGeom>
        </p:spPr>
      </p:pic>
      <p:sp>
        <p:nvSpPr>
          <p:cNvPr id="8" name="Text 4"/>
          <p:cNvSpPr/>
          <p:nvPr/>
        </p:nvSpPr>
        <p:spPr>
          <a:xfrm>
            <a:off x="1324451" y="7030641"/>
            <a:ext cx="12422981" cy="292656"/>
          </a:xfrm>
          <a:prstGeom prst="rect">
            <a:avLst/>
          </a:prstGeom>
          <a:noFill/>
          <a:ln/>
        </p:spPr>
        <p:txBody>
          <a:bodyPr wrap="none" lIns="0" tIns="0" rIns="0" bIns="0" rtlCol="0" anchor="t"/>
          <a:lstStyle/>
          <a:p>
            <a:pPr marL="0" indent="0" algn="l">
              <a:lnSpc>
                <a:spcPts val="2300"/>
              </a:lnSpc>
              <a:buNone/>
            </a:pPr>
            <a:r>
              <a:rPr lang="en-US" sz="1500" dirty="0">
                <a:solidFill>
                  <a:srgbClr val="000000"/>
                </a:solidFill>
                <a:latin typeface="Roboto" pitchFamily="34" charset="0"/>
                <a:ea typeface="Roboto" pitchFamily="34" charset="-122"/>
                <a:cs typeface="Roboto" pitchFamily="34" charset="-120"/>
              </a:rPr>
              <a:t>Éclaircir le fond ou les segments, assurer un contraste suffisant pour le texte. Utiliser une palette plus contrastée et limitée pour les segments.</a:t>
            </a:r>
            <a:endParaRPr lang="en-US" sz="1500" dirty="0"/>
          </a:p>
        </p:txBody>
      </p:sp>
      <p:pic>
        <p:nvPicPr>
          <p:cNvPr id="9" name="Image 1" descr="preencoded.png"/>
          <p:cNvPicPr>
            <a:picLocks noChangeAspect="1"/>
          </p:cNvPicPr>
          <p:nvPr/>
        </p:nvPicPr>
        <p:blipFill>
          <a:blip r:embed="rId4"/>
          <a:stretch>
            <a:fillRect/>
          </a:stretch>
        </p:blipFill>
        <p:spPr>
          <a:xfrm>
            <a:off x="686753" y="1771650"/>
            <a:ext cx="6079807" cy="478940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692825" y="4218444"/>
            <a:ext cx="4099441" cy="475774"/>
          </a:xfrm>
          <a:prstGeom prst="rect">
            <a:avLst/>
          </a:prstGeom>
          <a:noFill/>
          <a:ln/>
        </p:spPr>
        <p:txBody>
          <a:bodyPr wrap="none" lIns="0" tIns="0" rIns="0" bIns="0" rtlCol="0" anchor="t"/>
          <a:lstStyle/>
          <a:p>
            <a:pPr marL="0" indent="0" algn="l">
              <a:lnSpc>
                <a:spcPts val="3700"/>
              </a:lnSpc>
              <a:buNone/>
            </a:pPr>
            <a:r>
              <a:rPr lang="en-US" sz="2950" dirty="0">
                <a:solidFill>
                  <a:srgbClr val="1B1B27"/>
                </a:solidFill>
                <a:latin typeface="Raleway" pitchFamily="34" charset="0"/>
                <a:ea typeface="Raleway" pitchFamily="34" charset="-122"/>
                <a:cs typeface="Raleway" pitchFamily="34" charset="-120"/>
              </a:rPr>
              <a:t>Dashboard 1 – Revenus</a:t>
            </a:r>
            <a:endParaRPr lang="en-US" sz="2950" dirty="0"/>
          </a:p>
        </p:txBody>
      </p:sp>
      <p:sp>
        <p:nvSpPr>
          <p:cNvPr id="4" name="Shape 1"/>
          <p:cNvSpPr/>
          <p:nvPr/>
        </p:nvSpPr>
        <p:spPr>
          <a:xfrm>
            <a:off x="6019205" y="1412319"/>
            <a:ext cx="8078391" cy="1584484"/>
          </a:xfrm>
          <a:prstGeom prst="roundRect">
            <a:avLst>
              <a:gd name="adj" fmla="val 4036"/>
            </a:avLst>
          </a:prstGeom>
          <a:solidFill>
            <a:srgbClr val="E1E1EA"/>
          </a:solidFill>
          <a:ln w="7620">
            <a:solidFill>
              <a:srgbClr val="C7C7D0"/>
            </a:solidFill>
            <a:prstDash val="solid"/>
          </a:ln>
        </p:spPr>
      </p:sp>
      <p:sp>
        <p:nvSpPr>
          <p:cNvPr id="5" name="Shape 2"/>
          <p:cNvSpPr/>
          <p:nvPr/>
        </p:nvSpPr>
        <p:spPr>
          <a:xfrm>
            <a:off x="6178987" y="1572101"/>
            <a:ext cx="456724" cy="456724"/>
          </a:xfrm>
          <a:prstGeom prst="roundRect">
            <a:avLst>
              <a:gd name="adj" fmla="val 20018842"/>
            </a:avLst>
          </a:prstGeom>
          <a:solidFill>
            <a:srgbClr val="1B1B27"/>
          </a:solidFill>
          <a:ln/>
        </p:spPr>
      </p:sp>
      <p:pic>
        <p:nvPicPr>
          <p:cNvPr id="6" name="Image 1" descr="preencoded.png"/>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6304598" y="1697593"/>
            <a:ext cx="205502" cy="205502"/>
          </a:xfrm>
          <a:prstGeom prst="rect">
            <a:avLst/>
          </a:prstGeom>
        </p:spPr>
      </p:pic>
      <p:sp>
        <p:nvSpPr>
          <p:cNvPr id="7" name="Text 3"/>
          <p:cNvSpPr/>
          <p:nvPr/>
        </p:nvSpPr>
        <p:spPr>
          <a:xfrm>
            <a:off x="6178987" y="2130981"/>
            <a:ext cx="1903095" cy="237768"/>
          </a:xfrm>
          <a:prstGeom prst="rect">
            <a:avLst/>
          </a:prstGeom>
          <a:noFill/>
          <a:ln/>
        </p:spPr>
        <p:txBody>
          <a:bodyPr wrap="none" lIns="0" tIns="0" rIns="0" bIns="0" rtlCol="0" anchor="t"/>
          <a:lstStyle/>
          <a:p>
            <a:pPr marL="0" indent="0" algn="l">
              <a:lnSpc>
                <a:spcPts val="1850"/>
              </a:lnSpc>
              <a:buNone/>
            </a:pPr>
            <a:r>
              <a:rPr lang="en-US" sz="1450" dirty="0">
                <a:solidFill>
                  <a:srgbClr val="3C3939"/>
                </a:solidFill>
                <a:latin typeface="Raleway" pitchFamily="34" charset="0"/>
                <a:ea typeface="Raleway" pitchFamily="34" charset="-122"/>
                <a:cs typeface="Raleway" pitchFamily="34" charset="-120"/>
              </a:rPr>
              <a:t>Thème</a:t>
            </a:r>
            <a:endParaRPr lang="en-US" sz="1450" dirty="0"/>
          </a:p>
        </p:txBody>
      </p:sp>
      <p:sp>
        <p:nvSpPr>
          <p:cNvPr id="8" name="Text 4"/>
          <p:cNvSpPr/>
          <p:nvPr/>
        </p:nvSpPr>
        <p:spPr>
          <a:xfrm>
            <a:off x="6178987" y="2430066"/>
            <a:ext cx="7758827" cy="406956"/>
          </a:xfrm>
          <a:prstGeom prst="rect">
            <a:avLst/>
          </a:prstGeom>
          <a:noFill/>
          <a:ln/>
        </p:spPr>
        <p:txBody>
          <a:bodyPr wrap="square" lIns="0" tIns="0" rIns="0" bIns="0" rtlCol="0" anchor="t"/>
          <a:lstStyle/>
          <a:p>
            <a:pPr marL="0" indent="0" algn="l">
              <a:lnSpc>
                <a:spcPts val="1600"/>
              </a:lnSpc>
              <a:buNone/>
            </a:pPr>
            <a:r>
              <a:rPr lang="en-US" sz="1150" dirty="0">
                <a:solidFill>
                  <a:srgbClr val="3C3939"/>
                </a:solidFill>
                <a:latin typeface="Roboto" pitchFamily="34" charset="0"/>
                <a:ea typeface="Roboto" pitchFamily="34" charset="-122"/>
                <a:cs typeface="Roboto" pitchFamily="34" charset="-120"/>
              </a:rPr>
              <a:t>Analyse de la performance financière et de la génération de valeur. Comprendre l'origine, l'évolution et la répartition des revenus.</a:t>
            </a:r>
            <a:endParaRPr lang="en-US" sz="1150" dirty="0"/>
          </a:p>
        </p:txBody>
      </p:sp>
      <p:sp>
        <p:nvSpPr>
          <p:cNvPr id="9" name="Shape 5"/>
          <p:cNvSpPr/>
          <p:nvPr/>
        </p:nvSpPr>
        <p:spPr>
          <a:xfrm>
            <a:off x="6019205" y="3098959"/>
            <a:ext cx="8078391" cy="1381006"/>
          </a:xfrm>
          <a:prstGeom prst="roundRect">
            <a:avLst>
              <a:gd name="adj" fmla="val 4630"/>
            </a:avLst>
          </a:prstGeom>
          <a:solidFill>
            <a:srgbClr val="E1E1EA"/>
          </a:solidFill>
          <a:ln w="7620">
            <a:solidFill>
              <a:srgbClr val="C7C7D0"/>
            </a:solidFill>
            <a:prstDash val="solid"/>
          </a:ln>
        </p:spPr>
      </p:sp>
      <p:sp>
        <p:nvSpPr>
          <p:cNvPr id="10" name="Shape 6"/>
          <p:cNvSpPr/>
          <p:nvPr/>
        </p:nvSpPr>
        <p:spPr>
          <a:xfrm>
            <a:off x="6178987" y="3258741"/>
            <a:ext cx="456724" cy="456724"/>
          </a:xfrm>
          <a:prstGeom prst="roundRect">
            <a:avLst>
              <a:gd name="adj" fmla="val 20018842"/>
            </a:avLst>
          </a:prstGeom>
          <a:solidFill>
            <a:srgbClr val="1B1B27"/>
          </a:solidFill>
          <a:ln/>
        </p:spPr>
      </p:sp>
      <p:pic>
        <p:nvPicPr>
          <p:cNvPr id="11" name="Image 2" descr="preencoded.png"/>
          <p:cNvPicPr>
            <a:picLocks noChangeAspect="1"/>
          </p:cNvPicPr>
          <p:nvPr/>
        </p:nvPicPr>
        <p:blipFill>
          <a:blip r:embed="rId3">
            <a:extLst>
              <a:ext uri="{96DAC541-7B7A-43D3-8B79-37D633B846F1}">
                <asvg:svgBlip xmlns:asvg="http://schemas.microsoft.com/office/drawing/2016/SVG/main" xmlns="" r:embed="rId5"/>
              </a:ext>
            </a:extLst>
          </a:blip>
          <a:stretch>
            <a:fillRect/>
          </a:stretch>
        </p:blipFill>
        <p:spPr>
          <a:xfrm>
            <a:off x="6304598" y="3384232"/>
            <a:ext cx="205502" cy="205502"/>
          </a:xfrm>
          <a:prstGeom prst="rect">
            <a:avLst/>
          </a:prstGeom>
        </p:spPr>
      </p:pic>
      <p:sp>
        <p:nvSpPr>
          <p:cNvPr id="12" name="Text 7"/>
          <p:cNvSpPr/>
          <p:nvPr/>
        </p:nvSpPr>
        <p:spPr>
          <a:xfrm>
            <a:off x="6178987" y="3817620"/>
            <a:ext cx="1903095" cy="237768"/>
          </a:xfrm>
          <a:prstGeom prst="rect">
            <a:avLst/>
          </a:prstGeom>
          <a:noFill/>
          <a:ln/>
        </p:spPr>
        <p:txBody>
          <a:bodyPr wrap="none" lIns="0" tIns="0" rIns="0" bIns="0" rtlCol="0" anchor="t"/>
          <a:lstStyle/>
          <a:p>
            <a:pPr marL="0" indent="0" algn="l">
              <a:lnSpc>
                <a:spcPts val="1850"/>
              </a:lnSpc>
              <a:buNone/>
            </a:pPr>
            <a:r>
              <a:rPr lang="en-US" sz="1450" dirty="0">
                <a:solidFill>
                  <a:srgbClr val="3C3939"/>
                </a:solidFill>
                <a:latin typeface="Raleway" pitchFamily="34" charset="0"/>
                <a:ea typeface="Raleway" pitchFamily="34" charset="-122"/>
                <a:cs typeface="Raleway" pitchFamily="34" charset="-120"/>
              </a:rPr>
              <a:t>Histogramme</a:t>
            </a:r>
            <a:endParaRPr lang="en-US" sz="1450" dirty="0"/>
          </a:p>
        </p:txBody>
      </p:sp>
      <p:sp>
        <p:nvSpPr>
          <p:cNvPr id="13" name="Text 8"/>
          <p:cNvSpPr/>
          <p:nvPr/>
        </p:nvSpPr>
        <p:spPr>
          <a:xfrm>
            <a:off x="6178987" y="4116705"/>
            <a:ext cx="7758827" cy="203478"/>
          </a:xfrm>
          <a:prstGeom prst="rect">
            <a:avLst/>
          </a:prstGeom>
          <a:noFill/>
          <a:ln/>
        </p:spPr>
        <p:txBody>
          <a:bodyPr wrap="none" lIns="0" tIns="0" rIns="0" bIns="0" rtlCol="0" anchor="t"/>
          <a:lstStyle/>
          <a:p>
            <a:pPr marL="0" indent="0" algn="l">
              <a:lnSpc>
                <a:spcPts val="1600"/>
              </a:lnSpc>
              <a:buNone/>
            </a:pPr>
            <a:r>
              <a:rPr lang="en-US" sz="1150" dirty="0">
                <a:solidFill>
                  <a:srgbClr val="3C3939"/>
                </a:solidFill>
                <a:latin typeface="Roboto" pitchFamily="34" charset="0"/>
                <a:ea typeface="Roboto" pitchFamily="34" charset="-122"/>
                <a:cs typeface="Roboto" pitchFamily="34" charset="-120"/>
              </a:rPr>
              <a:t>Comparaison directe des performances entre régions.</a:t>
            </a:r>
            <a:endParaRPr lang="en-US" sz="1150" dirty="0"/>
          </a:p>
        </p:txBody>
      </p:sp>
      <p:sp>
        <p:nvSpPr>
          <p:cNvPr id="14" name="Shape 9"/>
          <p:cNvSpPr/>
          <p:nvPr/>
        </p:nvSpPr>
        <p:spPr>
          <a:xfrm>
            <a:off x="6019205" y="4582120"/>
            <a:ext cx="8078391" cy="1381006"/>
          </a:xfrm>
          <a:prstGeom prst="roundRect">
            <a:avLst>
              <a:gd name="adj" fmla="val 4630"/>
            </a:avLst>
          </a:prstGeom>
          <a:solidFill>
            <a:srgbClr val="E1E1EA"/>
          </a:solidFill>
          <a:ln w="7620">
            <a:solidFill>
              <a:srgbClr val="C7C7D0"/>
            </a:solidFill>
            <a:prstDash val="solid"/>
          </a:ln>
        </p:spPr>
      </p:sp>
      <p:sp>
        <p:nvSpPr>
          <p:cNvPr id="15" name="Shape 10"/>
          <p:cNvSpPr/>
          <p:nvPr/>
        </p:nvSpPr>
        <p:spPr>
          <a:xfrm>
            <a:off x="6178987" y="4741902"/>
            <a:ext cx="456724" cy="456724"/>
          </a:xfrm>
          <a:prstGeom prst="roundRect">
            <a:avLst>
              <a:gd name="adj" fmla="val 20018842"/>
            </a:avLst>
          </a:prstGeom>
          <a:solidFill>
            <a:srgbClr val="1B1B27"/>
          </a:solidFill>
          <a:ln/>
        </p:spPr>
      </p:sp>
      <p:pic>
        <p:nvPicPr>
          <p:cNvPr id="16" name="Image 3" descr="preencoded.png"/>
          <p:cNvPicPr>
            <a:picLocks noChangeAspect="1"/>
          </p:cNvPicPr>
          <p:nvPr/>
        </p:nvPicPr>
        <p:blipFill>
          <a:blip r:embed="rId3">
            <a:extLst>
              <a:ext uri="{96DAC541-7B7A-43D3-8B79-37D633B846F1}">
                <asvg:svgBlip xmlns:asvg="http://schemas.microsoft.com/office/drawing/2016/SVG/main" xmlns="" r:embed="rId7"/>
              </a:ext>
            </a:extLst>
          </a:blip>
          <a:stretch>
            <a:fillRect/>
          </a:stretch>
        </p:blipFill>
        <p:spPr>
          <a:xfrm>
            <a:off x="6304598" y="4867394"/>
            <a:ext cx="205502" cy="205502"/>
          </a:xfrm>
          <a:prstGeom prst="rect">
            <a:avLst/>
          </a:prstGeom>
        </p:spPr>
      </p:pic>
      <p:sp>
        <p:nvSpPr>
          <p:cNvPr id="17" name="Text 11"/>
          <p:cNvSpPr/>
          <p:nvPr/>
        </p:nvSpPr>
        <p:spPr>
          <a:xfrm>
            <a:off x="6178987" y="5300782"/>
            <a:ext cx="1982391" cy="237768"/>
          </a:xfrm>
          <a:prstGeom prst="rect">
            <a:avLst/>
          </a:prstGeom>
          <a:noFill/>
          <a:ln/>
        </p:spPr>
        <p:txBody>
          <a:bodyPr wrap="none" lIns="0" tIns="0" rIns="0" bIns="0" rtlCol="0" anchor="t"/>
          <a:lstStyle/>
          <a:p>
            <a:pPr marL="0" indent="0" algn="l">
              <a:lnSpc>
                <a:spcPts val="1850"/>
              </a:lnSpc>
              <a:buNone/>
            </a:pPr>
            <a:r>
              <a:rPr lang="en-US" sz="1450" dirty="0">
                <a:solidFill>
                  <a:srgbClr val="3C3939"/>
                </a:solidFill>
                <a:latin typeface="Raleway" pitchFamily="34" charset="0"/>
                <a:ea typeface="Raleway" pitchFamily="34" charset="-122"/>
                <a:cs typeface="Raleway" pitchFamily="34" charset="-120"/>
              </a:rPr>
              <a:t>Graphique en Courbes</a:t>
            </a:r>
            <a:endParaRPr lang="en-US" sz="1450" dirty="0"/>
          </a:p>
        </p:txBody>
      </p:sp>
      <p:sp>
        <p:nvSpPr>
          <p:cNvPr id="18" name="Text 12"/>
          <p:cNvSpPr/>
          <p:nvPr/>
        </p:nvSpPr>
        <p:spPr>
          <a:xfrm>
            <a:off x="6178987" y="5599867"/>
            <a:ext cx="7758827" cy="203478"/>
          </a:xfrm>
          <a:prstGeom prst="rect">
            <a:avLst/>
          </a:prstGeom>
          <a:noFill/>
          <a:ln/>
        </p:spPr>
        <p:txBody>
          <a:bodyPr wrap="none" lIns="0" tIns="0" rIns="0" bIns="0" rtlCol="0" anchor="t"/>
          <a:lstStyle/>
          <a:p>
            <a:pPr marL="0" indent="0" algn="l">
              <a:lnSpc>
                <a:spcPts val="1600"/>
              </a:lnSpc>
              <a:buNone/>
            </a:pPr>
            <a:r>
              <a:rPr lang="en-US" sz="1150" dirty="0">
                <a:solidFill>
                  <a:srgbClr val="3C3939"/>
                </a:solidFill>
                <a:latin typeface="Roboto" pitchFamily="34" charset="0"/>
                <a:ea typeface="Roboto" pitchFamily="34" charset="-122"/>
                <a:cs typeface="Roboto" pitchFamily="34" charset="-120"/>
              </a:rPr>
              <a:t>Analyse de la tendance temporelle et de la dynamique des revenus.</a:t>
            </a:r>
            <a:endParaRPr lang="en-US" sz="1150" dirty="0"/>
          </a:p>
        </p:txBody>
      </p:sp>
      <p:sp>
        <p:nvSpPr>
          <p:cNvPr id="19" name="Shape 13"/>
          <p:cNvSpPr/>
          <p:nvPr/>
        </p:nvSpPr>
        <p:spPr>
          <a:xfrm>
            <a:off x="6019205" y="6065282"/>
            <a:ext cx="8078391" cy="1381006"/>
          </a:xfrm>
          <a:prstGeom prst="roundRect">
            <a:avLst>
              <a:gd name="adj" fmla="val 4630"/>
            </a:avLst>
          </a:prstGeom>
          <a:solidFill>
            <a:srgbClr val="E1E1EA"/>
          </a:solidFill>
          <a:ln w="7620">
            <a:solidFill>
              <a:srgbClr val="C7C7D0"/>
            </a:solidFill>
            <a:prstDash val="solid"/>
          </a:ln>
        </p:spPr>
      </p:sp>
      <p:sp>
        <p:nvSpPr>
          <p:cNvPr id="20" name="Shape 14"/>
          <p:cNvSpPr/>
          <p:nvPr/>
        </p:nvSpPr>
        <p:spPr>
          <a:xfrm>
            <a:off x="6178987" y="6225064"/>
            <a:ext cx="456724" cy="456724"/>
          </a:xfrm>
          <a:prstGeom prst="roundRect">
            <a:avLst>
              <a:gd name="adj" fmla="val 20018842"/>
            </a:avLst>
          </a:prstGeom>
          <a:solidFill>
            <a:srgbClr val="1B1B27"/>
          </a:solidFill>
          <a:ln/>
        </p:spPr>
      </p:sp>
      <p:pic>
        <p:nvPicPr>
          <p:cNvPr id="21" name="Image 4" descr="preencoded.png"/>
          <p:cNvPicPr>
            <a:picLocks noChangeAspect="1"/>
          </p:cNvPicPr>
          <p:nvPr/>
        </p:nvPicPr>
        <p:blipFill>
          <a:blip r:embed="rId3">
            <a:extLst>
              <a:ext uri="{96DAC541-7B7A-43D3-8B79-37D633B846F1}">
                <asvg:svgBlip xmlns:asvg="http://schemas.microsoft.com/office/drawing/2016/SVG/main" xmlns="" r:embed="rId9"/>
              </a:ext>
            </a:extLst>
          </a:blip>
          <a:stretch>
            <a:fillRect/>
          </a:stretch>
        </p:blipFill>
        <p:spPr>
          <a:xfrm>
            <a:off x="6304598" y="6350556"/>
            <a:ext cx="205502" cy="205502"/>
          </a:xfrm>
          <a:prstGeom prst="rect">
            <a:avLst/>
          </a:prstGeom>
        </p:spPr>
      </p:pic>
      <p:sp>
        <p:nvSpPr>
          <p:cNvPr id="22" name="Text 15"/>
          <p:cNvSpPr/>
          <p:nvPr/>
        </p:nvSpPr>
        <p:spPr>
          <a:xfrm>
            <a:off x="6178987" y="6783943"/>
            <a:ext cx="1904405" cy="237768"/>
          </a:xfrm>
          <a:prstGeom prst="rect">
            <a:avLst/>
          </a:prstGeom>
          <a:noFill/>
          <a:ln/>
        </p:spPr>
        <p:txBody>
          <a:bodyPr wrap="none" lIns="0" tIns="0" rIns="0" bIns="0" rtlCol="0" anchor="t"/>
          <a:lstStyle/>
          <a:p>
            <a:pPr marL="0" indent="0" algn="l">
              <a:lnSpc>
                <a:spcPts val="1850"/>
              </a:lnSpc>
              <a:buNone/>
            </a:pPr>
            <a:r>
              <a:rPr lang="en-US" sz="1450" dirty="0">
                <a:solidFill>
                  <a:srgbClr val="3C3939"/>
                </a:solidFill>
                <a:latin typeface="Raleway" pitchFamily="34" charset="0"/>
                <a:ea typeface="Raleway" pitchFamily="34" charset="-122"/>
                <a:cs typeface="Raleway" pitchFamily="34" charset="-120"/>
              </a:rPr>
              <a:t>Diagramme Circulaire</a:t>
            </a:r>
            <a:endParaRPr lang="en-US" sz="1450" dirty="0"/>
          </a:p>
        </p:txBody>
      </p:sp>
      <p:sp>
        <p:nvSpPr>
          <p:cNvPr id="23" name="Text 16"/>
          <p:cNvSpPr/>
          <p:nvPr/>
        </p:nvSpPr>
        <p:spPr>
          <a:xfrm>
            <a:off x="6178987" y="7083028"/>
            <a:ext cx="7758827" cy="203478"/>
          </a:xfrm>
          <a:prstGeom prst="rect">
            <a:avLst/>
          </a:prstGeom>
          <a:noFill/>
          <a:ln/>
        </p:spPr>
        <p:txBody>
          <a:bodyPr wrap="none" lIns="0" tIns="0" rIns="0" bIns="0" rtlCol="0" anchor="t"/>
          <a:lstStyle/>
          <a:p>
            <a:pPr marL="0" indent="0" algn="l">
              <a:lnSpc>
                <a:spcPts val="1600"/>
              </a:lnSpc>
              <a:buNone/>
            </a:pPr>
            <a:r>
              <a:rPr lang="en-US" sz="1150" dirty="0">
                <a:solidFill>
                  <a:srgbClr val="3C3939"/>
                </a:solidFill>
                <a:latin typeface="Roboto" pitchFamily="34" charset="0"/>
                <a:ea typeface="Roboto" pitchFamily="34" charset="-122"/>
                <a:cs typeface="Roboto" pitchFamily="34" charset="-120"/>
              </a:rPr>
              <a:t>Vue synthétique de la contribution de chaque produit.</a:t>
            </a:r>
            <a:endParaRPr lang="en-US" sz="1150" dirty="0"/>
          </a:p>
        </p:txBody>
      </p:sp>
      <p:pic>
        <p:nvPicPr>
          <p:cNvPr id="24" name="Image 0" descr="preencoded.png"/>
          <p:cNvPicPr>
            <a:picLocks noChangeAspect="1"/>
          </p:cNvPicPr>
          <p:nvPr/>
        </p:nvPicPr>
        <p:blipFill>
          <a:blip r:embed="rId10"/>
          <a:stretch>
            <a:fillRect/>
          </a:stretch>
        </p:blipFill>
        <p:spPr>
          <a:xfrm>
            <a:off x="0" y="-217171"/>
            <a:ext cx="14630400" cy="162948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667</Words>
  <Application>Microsoft Office PowerPoint</Application>
  <PresentationFormat>Personnalisé</PresentationFormat>
  <Paragraphs>69</Paragraphs>
  <Slides>11</Slides>
  <Notes>11</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11</vt:i4>
      </vt:variant>
    </vt:vector>
  </HeadingPairs>
  <TitlesOfParts>
    <vt:vector size="16" baseType="lpstr">
      <vt:lpstr>Calibri</vt:lpstr>
      <vt:lpstr>Roboto</vt:lpstr>
      <vt:lpstr>Raleway</vt:lpstr>
      <vt:lpstr>Arial</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
  <cp:lastModifiedBy>Eric Didier Fezeu Lemofouet</cp:lastModifiedBy>
  <cp:revision>4</cp:revision>
  <dcterms:created xsi:type="dcterms:W3CDTF">2026-02-06T23:00:23Z</dcterms:created>
  <dcterms:modified xsi:type="dcterms:W3CDTF">2026-02-06T23:30:59Z</dcterms:modified>
</cp:coreProperties>
</file>